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90" r:id="rId1"/>
  </p:sldMasterIdLst>
  <p:notesMasterIdLst>
    <p:notesMasterId r:id="rId82"/>
  </p:notesMasterIdLst>
  <p:handoutMasterIdLst>
    <p:handoutMasterId r:id="rId83"/>
  </p:handoutMasterIdLst>
  <p:sldIdLst>
    <p:sldId id="256" r:id="rId2"/>
    <p:sldId id="572" r:id="rId3"/>
    <p:sldId id="725" r:id="rId4"/>
    <p:sldId id="722" r:id="rId5"/>
    <p:sldId id="663" r:id="rId6"/>
    <p:sldId id="748" r:id="rId7"/>
    <p:sldId id="657" r:id="rId8"/>
    <p:sldId id="664" r:id="rId9"/>
    <p:sldId id="667" r:id="rId10"/>
    <p:sldId id="668" r:id="rId11"/>
    <p:sldId id="670" r:id="rId12"/>
    <p:sldId id="672" r:id="rId13"/>
    <p:sldId id="673" r:id="rId14"/>
    <p:sldId id="674" r:id="rId15"/>
    <p:sldId id="675" r:id="rId16"/>
    <p:sldId id="676" r:id="rId17"/>
    <p:sldId id="678" r:id="rId18"/>
    <p:sldId id="680" r:id="rId19"/>
    <p:sldId id="682" r:id="rId20"/>
    <p:sldId id="683" r:id="rId21"/>
    <p:sldId id="503" r:id="rId22"/>
    <p:sldId id="684" r:id="rId23"/>
    <p:sldId id="727" r:id="rId24"/>
    <p:sldId id="368" r:id="rId25"/>
    <p:sldId id="267" r:id="rId26"/>
    <p:sldId id="685" r:id="rId27"/>
    <p:sldId id="661" r:id="rId28"/>
    <p:sldId id="272" r:id="rId29"/>
    <p:sldId id="688" r:id="rId30"/>
    <p:sldId id="689" r:id="rId31"/>
    <p:sldId id="277" r:id="rId32"/>
    <p:sldId id="691" r:id="rId33"/>
    <p:sldId id="279" r:id="rId34"/>
    <p:sldId id="749" r:id="rId35"/>
    <p:sldId id="424" r:id="rId36"/>
    <p:sldId id="693" r:id="rId37"/>
    <p:sldId id="377" r:id="rId38"/>
    <p:sldId id="378" r:id="rId39"/>
    <p:sldId id="304" r:id="rId40"/>
    <p:sldId id="700" r:id="rId41"/>
    <p:sldId id="701" r:id="rId42"/>
    <p:sldId id="380" r:id="rId43"/>
    <p:sldId id="702" r:id="rId44"/>
    <p:sldId id="717" r:id="rId45"/>
    <p:sldId id="362" r:id="rId46"/>
    <p:sldId id="381" r:id="rId47"/>
    <p:sldId id="712" r:id="rId48"/>
    <p:sldId id="715" r:id="rId49"/>
    <p:sldId id="750" r:id="rId50"/>
    <p:sldId id="719" r:id="rId51"/>
    <p:sldId id="313" r:id="rId52"/>
    <p:sldId id="728" r:id="rId53"/>
    <p:sldId id="732" r:id="rId54"/>
    <p:sldId id="729" r:id="rId55"/>
    <p:sldId id="262" r:id="rId56"/>
    <p:sldId id="751" r:id="rId57"/>
    <p:sldId id="730" r:id="rId58"/>
    <p:sldId id="731" r:id="rId59"/>
    <p:sldId id="733" r:id="rId60"/>
    <p:sldId id="734" r:id="rId61"/>
    <p:sldId id="735" r:id="rId62"/>
    <p:sldId id="752" r:id="rId63"/>
    <p:sldId id="736" r:id="rId64"/>
    <p:sldId id="737" r:id="rId65"/>
    <p:sldId id="504" r:id="rId66"/>
    <p:sldId id="738" r:id="rId67"/>
    <p:sldId id="739" r:id="rId68"/>
    <p:sldId id="273" r:id="rId69"/>
    <p:sldId id="274" r:id="rId70"/>
    <p:sldId id="753" r:id="rId71"/>
    <p:sldId id="275" r:id="rId72"/>
    <p:sldId id="740" r:id="rId73"/>
    <p:sldId id="741" r:id="rId74"/>
    <p:sldId id="742" r:id="rId75"/>
    <p:sldId id="743" r:id="rId76"/>
    <p:sldId id="744" r:id="rId77"/>
    <p:sldId id="285" r:id="rId78"/>
    <p:sldId id="745" r:id="rId79"/>
    <p:sldId id="286" r:id="rId80"/>
    <p:sldId id="746" r:id="rId81"/>
  </p:sldIdLst>
  <p:sldSz cx="9144000" cy="6858000" type="screen4x3"/>
  <p:notesSz cx="6761163" cy="9942513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FF3300"/>
    <a:srgbClr val="1BA7C3"/>
    <a:srgbClr val="40DCDC"/>
    <a:srgbClr val="663300"/>
    <a:srgbClr val="CC0000"/>
    <a:srgbClr val="660033"/>
    <a:srgbClr val="CC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3173" autoAdjust="0"/>
  </p:normalViewPr>
  <p:slideViewPr>
    <p:cSldViewPr>
      <p:cViewPr varScale="1">
        <p:scale>
          <a:sx n="90" d="100"/>
          <a:sy n="90" d="100"/>
        </p:scale>
        <p:origin x="1035" y="63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198" cy="7619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image" Target="../media/image4.wmf"/><Relationship Id="rId1" Type="http://schemas.openxmlformats.org/officeDocument/2006/relationships/image" Target="../media/image3.wmf"/><Relationship Id="rId4" Type="http://schemas.openxmlformats.org/officeDocument/2006/relationships/image" Target="../media/image6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e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33.wmf"/><Relationship Id="rId2" Type="http://schemas.openxmlformats.org/officeDocument/2006/relationships/image" Target="../media/image32.emf"/><Relationship Id="rId1" Type="http://schemas.openxmlformats.org/officeDocument/2006/relationships/image" Target="../media/image31.wmf"/><Relationship Id="rId4" Type="http://schemas.openxmlformats.org/officeDocument/2006/relationships/image" Target="../media/image34.wmf"/></Relationships>
</file>

<file path=ppt/drawings/_rels/vmlDrawing13.v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image" Target="../media/image35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w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wmf"/></Relationships>
</file>

<file path=ppt/drawings/_rels/vmlDrawing16.v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image" Target="../media/image47.png"/></Relationships>
</file>

<file path=ppt/drawings/_rels/vmlDrawing17.vml.rels><?xml version="1.0" encoding="UTF-8" standalone="yes"?>
<Relationships xmlns="http://schemas.openxmlformats.org/package/2006/relationships"><Relationship Id="rId2" Type="http://schemas.openxmlformats.org/officeDocument/2006/relationships/image" Target="../media/image50.emf"/><Relationship Id="rId1" Type="http://schemas.openxmlformats.org/officeDocument/2006/relationships/image" Target="../media/image49.emf"/></Relationships>
</file>

<file path=ppt/drawings/_rels/vmlDrawing18.vml.rels><?xml version="1.0" encoding="UTF-8" standalone="yes"?>
<Relationships xmlns="http://schemas.openxmlformats.org/package/2006/relationships"><Relationship Id="rId3" Type="http://schemas.openxmlformats.org/officeDocument/2006/relationships/image" Target="../media/image53.wmf"/><Relationship Id="rId2" Type="http://schemas.openxmlformats.org/officeDocument/2006/relationships/image" Target="../media/image52.png"/><Relationship Id="rId1" Type="http://schemas.openxmlformats.org/officeDocument/2006/relationships/image" Target="../media/image51.wmf"/></Relationships>
</file>

<file path=ppt/drawings/_rels/vmlDrawing19.vml.rels><?xml version="1.0" encoding="UTF-8" standalone="yes"?>
<Relationships xmlns="http://schemas.openxmlformats.org/package/2006/relationships"><Relationship Id="rId2" Type="http://schemas.openxmlformats.org/officeDocument/2006/relationships/image" Target="../media/image56.wmf"/><Relationship Id="rId1" Type="http://schemas.openxmlformats.org/officeDocument/2006/relationships/image" Target="../media/image55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8.wmf"/><Relationship Id="rId1" Type="http://schemas.openxmlformats.org/officeDocument/2006/relationships/image" Target="../media/image7.w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57.emf"/></Relationships>
</file>

<file path=ppt/drawings/_rels/vmlDrawing21.v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image" Target="../media/image59.wmf"/><Relationship Id="rId1" Type="http://schemas.openxmlformats.org/officeDocument/2006/relationships/image" Target="../media/image58.e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2.w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3.e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68.e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69.emf"/></Relationships>
</file>

<file path=ppt/drawings/_rels/vmlDrawing26.vml.rels><?xml version="1.0" encoding="UTF-8" standalone="yes"?>
<Relationships xmlns="http://schemas.openxmlformats.org/package/2006/relationships"><Relationship Id="rId3" Type="http://schemas.openxmlformats.org/officeDocument/2006/relationships/image" Target="../media/image73.wmf"/><Relationship Id="rId2" Type="http://schemas.openxmlformats.org/officeDocument/2006/relationships/image" Target="../media/image72.wmf"/><Relationship Id="rId1" Type="http://schemas.openxmlformats.org/officeDocument/2006/relationships/image" Target="../media/image71.emf"/></Relationships>
</file>

<file path=ppt/drawings/_rels/vmlDrawing27.v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image" Target="../media/image75.emf"/><Relationship Id="rId1" Type="http://schemas.openxmlformats.org/officeDocument/2006/relationships/image" Target="../media/image74.emf"/></Relationships>
</file>

<file path=ppt/drawings/_rels/vmlDrawing28.vml.rels><?xml version="1.0" encoding="UTF-8" standalone="yes"?>
<Relationships xmlns="http://schemas.openxmlformats.org/package/2006/relationships"><Relationship Id="rId2" Type="http://schemas.openxmlformats.org/officeDocument/2006/relationships/image" Target="../media/image78.emf"/><Relationship Id="rId1" Type="http://schemas.openxmlformats.org/officeDocument/2006/relationships/image" Target="../media/image77.emf"/></Relationships>
</file>

<file path=ppt/drawings/_rels/vmlDrawing29.vml.rels><?xml version="1.0" encoding="UTF-8" standalone="yes"?>
<Relationships xmlns="http://schemas.openxmlformats.org/package/2006/relationships"><Relationship Id="rId2" Type="http://schemas.openxmlformats.org/officeDocument/2006/relationships/image" Target="../media/image78.emf"/><Relationship Id="rId1" Type="http://schemas.openxmlformats.org/officeDocument/2006/relationships/image" Target="../media/image8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82.emf"/></Relationships>
</file>

<file path=ppt/drawings/_rels/vmlDrawing31.vml.rels><?xml version="1.0" encoding="UTF-8" standalone="yes"?>
<Relationships xmlns="http://schemas.openxmlformats.org/package/2006/relationships"><Relationship Id="rId2" Type="http://schemas.openxmlformats.org/officeDocument/2006/relationships/image" Target="../media/image84.emf"/><Relationship Id="rId1" Type="http://schemas.openxmlformats.org/officeDocument/2006/relationships/image" Target="../media/image83.emf"/></Relationships>
</file>

<file path=ppt/drawings/_rels/vmlDrawing32.vml.rels><?xml version="1.0" encoding="UTF-8" standalone="yes"?>
<Relationships xmlns="http://schemas.openxmlformats.org/package/2006/relationships"><Relationship Id="rId2" Type="http://schemas.openxmlformats.org/officeDocument/2006/relationships/image" Target="../media/image86.wmf"/><Relationship Id="rId1" Type="http://schemas.openxmlformats.org/officeDocument/2006/relationships/image" Target="../media/image85.wmf"/></Relationships>
</file>

<file path=ppt/drawings/_rels/vmlDrawing33.vml.rels><?xml version="1.0" encoding="UTF-8" standalone="yes"?>
<Relationships xmlns="http://schemas.openxmlformats.org/package/2006/relationships"><Relationship Id="rId3" Type="http://schemas.openxmlformats.org/officeDocument/2006/relationships/image" Target="../media/image89.emf"/><Relationship Id="rId2" Type="http://schemas.openxmlformats.org/officeDocument/2006/relationships/image" Target="../media/image88.wmf"/><Relationship Id="rId1" Type="http://schemas.openxmlformats.org/officeDocument/2006/relationships/image" Target="../media/image87.wmf"/></Relationships>
</file>

<file path=ppt/drawings/_rels/vmlDrawing34.vml.rels><?xml version="1.0" encoding="UTF-8" standalone="yes"?>
<Relationships xmlns="http://schemas.openxmlformats.org/package/2006/relationships"><Relationship Id="rId1" Type="http://schemas.openxmlformats.org/officeDocument/2006/relationships/image" Target="../media/image92.wmf"/></Relationships>
</file>

<file path=ppt/drawings/_rels/vmlDrawing35.vml.rels><?xml version="1.0" encoding="UTF-8" standalone="yes"?>
<Relationships xmlns="http://schemas.openxmlformats.org/package/2006/relationships"><Relationship Id="rId2" Type="http://schemas.openxmlformats.org/officeDocument/2006/relationships/image" Target="../media/image94.emf"/><Relationship Id="rId1" Type="http://schemas.openxmlformats.org/officeDocument/2006/relationships/image" Target="../media/image93.emf"/></Relationships>
</file>

<file path=ppt/drawings/_rels/vmlDrawing36.vml.rels><?xml version="1.0" encoding="UTF-8" standalone="yes"?>
<Relationships xmlns="http://schemas.openxmlformats.org/package/2006/relationships"><Relationship Id="rId3" Type="http://schemas.openxmlformats.org/officeDocument/2006/relationships/image" Target="../media/image98.wmf"/><Relationship Id="rId2" Type="http://schemas.openxmlformats.org/officeDocument/2006/relationships/image" Target="../media/image97.wmf"/><Relationship Id="rId1" Type="http://schemas.openxmlformats.org/officeDocument/2006/relationships/image" Target="../media/image96.wmf"/><Relationship Id="rId4" Type="http://schemas.openxmlformats.org/officeDocument/2006/relationships/image" Target="../media/image99.wmf"/></Relationships>
</file>

<file path=ppt/drawings/_rels/vmlDrawing3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5.emf"/></Relationships>
</file>

<file path=ppt/drawings/_rels/vmlDrawing38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emf"/><Relationship Id="rId2" Type="http://schemas.openxmlformats.org/officeDocument/2006/relationships/image" Target="../media/image107.emf"/><Relationship Id="rId1" Type="http://schemas.openxmlformats.org/officeDocument/2006/relationships/image" Target="../media/image106.emf"/></Relationships>
</file>

<file path=ppt/drawings/_rels/vmlDrawing3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0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drawings/_rels/vmlDrawing40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emf"/><Relationship Id="rId2" Type="http://schemas.openxmlformats.org/officeDocument/2006/relationships/image" Target="../media/image112.emf"/><Relationship Id="rId1" Type="http://schemas.openxmlformats.org/officeDocument/2006/relationships/image" Target="../media/image111.emf"/><Relationship Id="rId4" Type="http://schemas.openxmlformats.org/officeDocument/2006/relationships/image" Target="../media/image114.emf"/></Relationships>
</file>

<file path=ppt/drawings/_rels/vmlDrawing4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emf"/><Relationship Id="rId2" Type="http://schemas.openxmlformats.org/officeDocument/2006/relationships/image" Target="../media/image116.emf"/><Relationship Id="rId1" Type="http://schemas.openxmlformats.org/officeDocument/2006/relationships/image" Target="../media/image115.emf"/></Relationships>
</file>

<file path=ppt/drawings/_rels/vmlDrawing4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emf"/><Relationship Id="rId1" Type="http://schemas.openxmlformats.org/officeDocument/2006/relationships/image" Target="../media/image118.wmf"/></Relationships>
</file>

<file path=ppt/drawings/_rels/vmlDrawing4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0.wmf"/></Relationships>
</file>

<file path=ppt/drawings/_rels/vmlDrawing4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4.emf"/></Relationships>
</file>

<file path=ppt/drawings/_rels/vmlDrawing45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emf"/><Relationship Id="rId1" Type="http://schemas.openxmlformats.org/officeDocument/2006/relationships/image" Target="../media/image125.emf"/></Relationships>
</file>

<file path=ppt/drawings/_rels/vmlDrawing4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7.emf"/></Relationships>
</file>

<file path=ppt/drawings/_rels/vmlDrawing47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emf"/><Relationship Id="rId2" Type="http://schemas.openxmlformats.org/officeDocument/2006/relationships/image" Target="../media/image129.emf"/><Relationship Id="rId1" Type="http://schemas.openxmlformats.org/officeDocument/2006/relationships/image" Target="../media/image128.emf"/><Relationship Id="rId5" Type="http://schemas.openxmlformats.org/officeDocument/2006/relationships/image" Target="../media/image131.emf"/><Relationship Id="rId4" Type="http://schemas.openxmlformats.org/officeDocument/2006/relationships/image" Target="../media/image127.emf"/></Relationships>
</file>

<file path=ppt/drawings/_rels/vmlDrawing4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2.wmf"/></Relationships>
</file>

<file path=ppt/drawings/_rels/vmlDrawing4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3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.wmf"/><Relationship Id="rId2" Type="http://schemas.openxmlformats.org/officeDocument/2006/relationships/image" Target="../media/image14.wmf"/><Relationship Id="rId1" Type="http://schemas.openxmlformats.org/officeDocument/2006/relationships/image" Target="../media/image13.wmf"/></Relationships>
</file>

<file path=ppt/drawings/_rels/vmlDrawing50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emf"/><Relationship Id="rId2" Type="http://schemas.openxmlformats.org/officeDocument/2006/relationships/image" Target="../media/image135.wmf"/><Relationship Id="rId1" Type="http://schemas.openxmlformats.org/officeDocument/2006/relationships/image" Target="../media/image134.emf"/></Relationships>
</file>

<file path=ppt/drawings/_rels/vmlDrawing5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emf"/><Relationship Id="rId2" Type="http://schemas.openxmlformats.org/officeDocument/2006/relationships/image" Target="../media/image138.emf"/><Relationship Id="rId1" Type="http://schemas.openxmlformats.org/officeDocument/2006/relationships/image" Target="../media/image137.emf"/><Relationship Id="rId5" Type="http://schemas.openxmlformats.org/officeDocument/2006/relationships/image" Target="../media/image141.emf"/><Relationship Id="rId4" Type="http://schemas.openxmlformats.org/officeDocument/2006/relationships/image" Target="../media/image140.emf"/></Relationships>
</file>

<file path=ppt/drawings/_rels/vmlDrawing5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wmf"/><Relationship Id="rId1" Type="http://schemas.openxmlformats.org/officeDocument/2006/relationships/image" Target="../media/image142.emf"/></Relationships>
</file>

<file path=ppt/drawings/_rels/vmlDrawing5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5.emf"/></Relationships>
</file>

<file path=ppt/drawings/_rels/vmlDrawing5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6.emf"/></Relationships>
</file>

<file path=ppt/drawings/_rels/vmlDrawing5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7.emf"/></Relationships>
</file>

<file path=ppt/drawings/_rels/vmlDrawing5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emf"/><Relationship Id="rId2" Type="http://schemas.openxmlformats.org/officeDocument/2006/relationships/image" Target="../media/image149.emf"/><Relationship Id="rId1" Type="http://schemas.openxmlformats.org/officeDocument/2006/relationships/image" Target="../media/image148.emf"/><Relationship Id="rId4" Type="http://schemas.openxmlformats.org/officeDocument/2006/relationships/image" Target="../media/image151.emf"/></Relationships>
</file>

<file path=ppt/drawings/_rels/vmlDrawing57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wmf"/><Relationship Id="rId2" Type="http://schemas.openxmlformats.org/officeDocument/2006/relationships/image" Target="../media/image154.wmf"/><Relationship Id="rId1" Type="http://schemas.openxmlformats.org/officeDocument/2006/relationships/image" Target="../media/image153.wmf"/><Relationship Id="rId4" Type="http://schemas.openxmlformats.org/officeDocument/2006/relationships/image" Target="../media/image156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20.wmf"/><Relationship Id="rId2" Type="http://schemas.openxmlformats.org/officeDocument/2006/relationships/image" Target="../media/image19.wmf"/><Relationship Id="rId1" Type="http://schemas.openxmlformats.org/officeDocument/2006/relationships/image" Target="../media/image18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053C1377-ABDC-48BA-8B3C-24113DEF29F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3052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449DCFE-074B-4190-B71B-1E36AD62D60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29050" y="0"/>
            <a:ext cx="293052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fld id="{98CF844A-1515-44BC-A34B-AB2B339E76F8}" type="datetimeFigureOut">
              <a:rPr lang="zh-CN" altLang="en-US"/>
              <a:pPr>
                <a:defRPr/>
              </a:pPr>
              <a:t>2023/6/14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7FC433C-3D49-4191-B1EA-55F714ABA82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44038"/>
            <a:ext cx="2930525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DC173EA-9FBE-45E8-B25B-E3DED11BE3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29050" y="9444038"/>
            <a:ext cx="2930525" cy="4968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33BD6399-E7D3-4F73-8AF9-A9F60C7EE60A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页眉占位符 1">
            <a:extLst>
              <a:ext uri="{FF2B5EF4-FFF2-40B4-BE49-F238E27FC236}">
                <a16:creationId xmlns:a16="http://schemas.microsoft.com/office/drawing/2014/main" id="{9501BD47-84AA-4BC8-9D23-0F556958A35E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28938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195" name="日期占位符 2">
            <a:extLst>
              <a:ext uri="{FF2B5EF4-FFF2-40B4-BE49-F238E27FC236}">
                <a16:creationId xmlns:a16="http://schemas.microsoft.com/office/drawing/2014/main" id="{FC4D2444-14F4-45AF-8A2B-E8C430023D0A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27463" y="0"/>
            <a:ext cx="2932112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fld id="{19881113-3BCE-4051-93D6-9B53CDA2B6A4}" type="datetimeFigureOut">
              <a:rPr lang="zh-CN" altLang="en-US"/>
              <a:pPr>
                <a:defRPr/>
              </a:pPr>
              <a:t>2023/6/14</a:t>
            </a:fld>
            <a:endParaRPr lang="en-US"/>
          </a:p>
        </p:txBody>
      </p:sp>
      <p:sp>
        <p:nvSpPr>
          <p:cNvPr id="68612" name="幻灯片图像占位符 3">
            <a:extLst>
              <a:ext uri="{FF2B5EF4-FFF2-40B4-BE49-F238E27FC236}">
                <a16:creationId xmlns:a16="http://schemas.microsoft.com/office/drawing/2014/main" id="{F2ECB72F-E73D-4EDB-AC64-21C7AD5F12C7}"/>
              </a:ext>
            </a:extLst>
          </p:cNvPr>
          <p:cNvSpPr>
            <a:spLocks noGrp="1" noRot="1" noChangeAspect="1" noChangeArrowheads="1"/>
          </p:cNvSpPr>
          <p:nvPr>
            <p:ph type="sldImg" idx="2"/>
          </p:nvPr>
        </p:nvSpPr>
        <p:spPr bwMode="auto">
          <a:xfrm>
            <a:off x="896938" y="746125"/>
            <a:ext cx="4967287" cy="372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8197" name="备注占位符 4">
            <a:extLst>
              <a:ext uri="{FF2B5EF4-FFF2-40B4-BE49-F238E27FC236}">
                <a16:creationId xmlns:a16="http://schemas.microsoft.com/office/drawing/2014/main" id="{A16E9679-35FD-4C4C-98A3-34345A0DCFD1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6275" y="4722813"/>
            <a:ext cx="5408613" cy="4473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8198" name="页脚占位符 5">
            <a:extLst>
              <a:ext uri="{FF2B5EF4-FFF2-40B4-BE49-F238E27FC236}">
                <a16:creationId xmlns:a16="http://schemas.microsoft.com/office/drawing/2014/main" id="{4CC1074C-A9F8-4766-B864-88A09847E5DD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44038"/>
            <a:ext cx="2928938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199" name="灯片编号占位符 6">
            <a:extLst>
              <a:ext uri="{FF2B5EF4-FFF2-40B4-BE49-F238E27FC236}">
                <a16:creationId xmlns:a16="http://schemas.microsoft.com/office/drawing/2014/main" id="{09777A03-4EFE-42E8-8109-0C09FF7FE13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27463" y="9444038"/>
            <a:ext cx="2932112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5233EBDE-A3BF-4785-B380-89496138C4E1}" type="slidenum">
              <a:rPr lang="zh-CN" altLang="en-US"/>
              <a:pPr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912813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1pPr>
    <a:lvl2pPr marL="455613" algn="l" defTabSz="912813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2pPr>
    <a:lvl3pPr marL="912813" algn="l" defTabSz="912813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3pPr>
    <a:lvl4pPr marL="1370013" algn="l" defTabSz="912813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4pPr>
    <a:lvl5pPr marL="1827213" algn="l" defTabSz="912813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幻灯片图像占位符 1">
            <a:extLst>
              <a:ext uri="{FF2B5EF4-FFF2-40B4-BE49-F238E27FC236}">
                <a16:creationId xmlns:a16="http://schemas.microsoft.com/office/drawing/2014/main" id="{988C07FE-E30A-40C7-B023-1AD1525ED390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69635" name="备注占位符 2">
            <a:extLst>
              <a:ext uri="{FF2B5EF4-FFF2-40B4-BE49-F238E27FC236}">
                <a16:creationId xmlns:a16="http://schemas.microsoft.com/office/drawing/2014/main" id="{FAC4B638-5376-46C7-8F90-2EFE9B2C6A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/>
              <a:t>分子的组成和原子的连接方式及顺序称为构造，表示分子组成和原子连接方式及顺序的式子称为构造式。</a:t>
            </a:r>
          </a:p>
          <a:p>
            <a:endParaRPr lang="zh-CN" altLang="en-US"/>
          </a:p>
        </p:txBody>
      </p:sp>
      <p:sp>
        <p:nvSpPr>
          <p:cNvPr id="69636" name="灯片编号占位符 3">
            <a:extLst>
              <a:ext uri="{FF2B5EF4-FFF2-40B4-BE49-F238E27FC236}">
                <a16:creationId xmlns:a16="http://schemas.microsoft.com/office/drawing/2014/main" id="{2BC47C37-D166-46E1-ACD0-7905B040617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47EDF69D-9EAB-4440-B964-B12FEACBA50E}" type="slidenum">
              <a:rPr lang="zh-CN" altLang="en-US"/>
              <a:pPr eaLnBrk="1" hangingPunct="1"/>
              <a:t>4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幻灯片图像占位符 1">
            <a:extLst>
              <a:ext uri="{FF2B5EF4-FFF2-40B4-BE49-F238E27FC236}">
                <a16:creationId xmlns:a16="http://schemas.microsoft.com/office/drawing/2014/main" id="{CE440A5C-E409-4E1C-9C18-54B3E03E458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70659" name="备注占位符 2">
            <a:extLst>
              <a:ext uri="{FF2B5EF4-FFF2-40B4-BE49-F238E27FC236}">
                <a16:creationId xmlns:a16="http://schemas.microsoft.com/office/drawing/2014/main" id="{DFAF7BC8-109D-46B0-AC74-26D95F7F0D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0660" name="灯片编号占位符 3">
            <a:extLst>
              <a:ext uri="{FF2B5EF4-FFF2-40B4-BE49-F238E27FC236}">
                <a16:creationId xmlns:a16="http://schemas.microsoft.com/office/drawing/2014/main" id="{C070C7C2-E550-4FB7-93A3-4976A2C3E2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C9D4F8D7-9109-489B-B6FF-2103973DACFB}" type="slidenum">
              <a:rPr lang="zh-CN" altLang="en-US"/>
              <a:pPr eaLnBrk="1" hangingPunct="1"/>
              <a:t>5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幻灯片图像占位符 1">
            <a:extLst>
              <a:ext uri="{FF2B5EF4-FFF2-40B4-BE49-F238E27FC236}">
                <a16:creationId xmlns:a16="http://schemas.microsoft.com/office/drawing/2014/main" id="{55C4314F-F7D9-4256-99CA-1CA13DDF3BF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71683" name="备注占位符 2">
            <a:extLst>
              <a:ext uri="{FF2B5EF4-FFF2-40B4-BE49-F238E27FC236}">
                <a16:creationId xmlns:a16="http://schemas.microsoft.com/office/drawing/2014/main" id="{E7786D57-16DD-4699-BC4F-74BE27FE28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/>
              <a:t>羰基</a:t>
            </a:r>
          </a:p>
        </p:txBody>
      </p:sp>
      <p:sp>
        <p:nvSpPr>
          <p:cNvPr id="71684" name="灯片编号占位符 3">
            <a:extLst>
              <a:ext uri="{FF2B5EF4-FFF2-40B4-BE49-F238E27FC236}">
                <a16:creationId xmlns:a16="http://schemas.microsoft.com/office/drawing/2014/main" id="{7EF9787A-EA12-4223-B4DF-2120303C561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E222CA1D-38F0-4D83-B41F-60E62EA8A510}" type="slidenum">
              <a:rPr lang="zh-CN" altLang="en-US"/>
              <a:pPr eaLnBrk="1" hangingPunct="1"/>
              <a:t>9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幻灯片图像占位符 1">
            <a:extLst>
              <a:ext uri="{FF2B5EF4-FFF2-40B4-BE49-F238E27FC236}">
                <a16:creationId xmlns:a16="http://schemas.microsoft.com/office/drawing/2014/main" id="{EA8AB4C1-CDFF-4081-9696-1141DC08E8B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72707" name="备注占位符 2">
            <a:extLst>
              <a:ext uri="{FF2B5EF4-FFF2-40B4-BE49-F238E27FC236}">
                <a16:creationId xmlns:a16="http://schemas.microsoft.com/office/drawing/2014/main" id="{7BD9E624-32BE-4A98-BDA6-45090DE660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>
                <a:latin typeface="Arial" panose="020B0604020202020204" pitchFamily="34" charset="0"/>
                <a:ea typeface="黑体" panose="02010609060101010101" pitchFamily="49" charset="-122"/>
              </a:rPr>
              <a:t>将乙烷模型置于纸面上，使</a:t>
            </a:r>
            <a:r>
              <a:rPr lang="en-US" altLang="zh-CN">
                <a:latin typeface="Arial" panose="020B0604020202020204" pitchFamily="34" charset="0"/>
                <a:ea typeface="黑体" panose="02010609060101010101" pitchFamily="49" charset="-122"/>
              </a:rPr>
              <a:t>C—C</a:t>
            </a:r>
            <a:r>
              <a:rPr lang="zh-CN" altLang="en-US">
                <a:latin typeface="Arial" panose="020B0604020202020204" pitchFamily="34" charset="0"/>
                <a:ea typeface="黑体" panose="02010609060101010101" pitchFamily="49" charset="-122"/>
              </a:rPr>
              <a:t>键与纸面垂直，从</a:t>
            </a:r>
            <a:r>
              <a:rPr lang="en-US" altLang="zh-CN">
                <a:latin typeface="Arial" panose="020B0604020202020204" pitchFamily="34" charset="0"/>
                <a:ea typeface="黑体" panose="02010609060101010101" pitchFamily="49" charset="-122"/>
              </a:rPr>
              <a:t>C—C</a:t>
            </a:r>
            <a:r>
              <a:rPr lang="zh-CN" altLang="en-US">
                <a:latin typeface="Arial" panose="020B0604020202020204" pitchFamily="34" charset="0"/>
                <a:ea typeface="黑体" panose="02010609060101010101" pitchFamily="49" charset="-122"/>
              </a:rPr>
              <a:t>键上方往下看，用一个点表示前面的碳原子，与这一个点相连的线表示碳原子上的键，用圆圈表示后面的碳原子，从周围的、向外伸出的线表示后一个碳原子上的键。</a:t>
            </a:r>
          </a:p>
        </p:txBody>
      </p:sp>
      <p:sp>
        <p:nvSpPr>
          <p:cNvPr id="72708" name="灯片编号占位符 3">
            <a:extLst>
              <a:ext uri="{FF2B5EF4-FFF2-40B4-BE49-F238E27FC236}">
                <a16:creationId xmlns:a16="http://schemas.microsoft.com/office/drawing/2014/main" id="{04784518-E059-4B9E-A434-05E7286CFE6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79C339B9-BE75-48A8-B8D5-7BBA66652BFC}" type="slidenum">
              <a:rPr lang="zh-CN" altLang="en-US"/>
              <a:pPr eaLnBrk="1" hangingPunct="1"/>
              <a:t>27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幻灯片图像占位符 1">
            <a:extLst>
              <a:ext uri="{FF2B5EF4-FFF2-40B4-BE49-F238E27FC236}">
                <a16:creationId xmlns:a16="http://schemas.microsoft.com/office/drawing/2014/main" id="{307CEF9B-9771-4B41-A202-4E52E765C71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73731" name="备注占位符 2">
            <a:extLst>
              <a:ext uri="{FF2B5EF4-FFF2-40B4-BE49-F238E27FC236}">
                <a16:creationId xmlns:a16="http://schemas.microsoft.com/office/drawing/2014/main" id="{417E3C9C-7BAE-4757-B472-83A95DD5EE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/>
              <a:t>C-C</a:t>
            </a:r>
            <a:r>
              <a:rPr lang="zh-CN" altLang="en-US"/>
              <a:t>、</a:t>
            </a:r>
            <a:r>
              <a:rPr lang="en-US" altLang="zh-CN"/>
              <a:t>C-Hσ</a:t>
            </a:r>
            <a:r>
              <a:rPr lang="zh-CN" altLang="en-US"/>
              <a:t>键。键能较大，极性较小，烷烃稳定。高温、光照等条件下烷烃具有反应活性。</a:t>
            </a:r>
          </a:p>
        </p:txBody>
      </p:sp>
      <p:sp>
        <p:nvSpPr>
          <p:cNvPr id="73732" name="灯片编号占位符 3">
            <a:extLst>
              <a:ext uri="{FF2B5EF4-FFF2-40B4-BE49-F238E27FC236}">
                <a16:creationId xmlns:a16="http://schemas.microsoft.com/office/drawing/2014/main" id="{6E3AB62D-2356-4844-A0E5-DBDECB52EB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A37D2699-BCCC-445B-8D32-42B64AE5DD12}" type="slidenum">
              <a:rPr lang="zh-CN" altLang="en-US"/>
              <a:pPr eaLnBrk="1" hangingPunct="1"/>
              <a:t>40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幻灯片图像占位符 1">
            <a:extLst>
              <a:ext uri="{FF2B5EF4-FFF2-40B4-BE49-F238E27FC236}">
                <a16:creationId xmlns:a16="http://schemas.microsoft.com/office/drawing/2014/main" id="{13162430-8445-4930-A488-B66723337F5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74755" name="备注占位符 2">
            <a:extLst>
              <a:ext uri="{FF2B5EF4-FFF2-40B4-BE49-F238E27FC236}">
                <a16:creationId xmlns:a16="http://schemas.microsoft.com/office/drawing/2014/main" id="{85787548-38A1-4A92-86F0-A34204C1D6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4756" name="灯片编号占位符 3">
            <a:extLst>
              <a:ext uri="{FF2B5EF4-FFF2-40B4-BE49-F238E27FC236}">
                <a16:creationId xmlns:a16="http://schemas.microsoft.com/office/drawing/2014/main" id="{910DE799-B397-4F5F-96BB-99BC9F3DBF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2A8D0E06-E66F-4852-8D78-4D54B1754317}" type="slidenum">
              <a:rPr lang="zh-CN" altLang="en-US"/>
              <a:pPr eaLnBrk="1" hangingPunct="1"/>
              <a:t>60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EAE63-D6C4-437F-B8DA-DA689F991AA7}" type="slidenum">
              <a:rPr lang="zh-CN" altLang="en-US" smtClean="0"/>
              <a:pPr/>
              <a:t>65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759680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幻灯片图像占位符 1">
            <a:extLst>
              <a:ext uri="{FF2B5EF4-FFF2-40B4-BE49-F238E27FC236}">
                <a16:creationId xmlns:a16="http://schemas.microsoft.com/office/drawing/2014/main" id="{0B33DCF7-AA4F-4EC8-AF18-2417ABB221C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75779" name="备注占位符 2">
            <a:extLst>
              <a:ext uri="{FF2B5EF4-FFF2-40B4-BE49-F238E27FC236}">
                <a16:creationId xmlns:a16="http://schemas.microsoft.com/office/drawing/2014/main" id="{3D4B2D48-B8AE-407B-8D3D-74009D78DE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5780" name="灯片编号占位符 3">
            <a:extLst>
              <a:ext uri="{FF2B5EF4-FFF2-40B4-BE49-F238E27FC236}">
                <a16:creationId xmlns:a16="http://schemas.microsoft.com/office/drawing/2014/main" id="{27E055DF-E379-4842-87D3-2B49113B3E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F9651B89-65C1-49D7-ACE4-ACD9E08EEC9C}" type="slidenum">
              <a:rPr lang="zh-CN" altLang="en-US"/>
              <a:pPr eaLnBrk="1" hangingPunct="1"/>
              <a:t>66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>
            <a:extLst>
              <a:ext uri="{FF2B5EF4-FFF2-40B4-BE49-F238E27FC236}">
                <a16:creationId xmlns:a16="http://schemas.microsoft.com/office/drawing/2014/main" id="{C6B5C721-3070-4A92-9488-28C6EEC1CEA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D89F6793-C391-429D-83D3-AA0093414B43}" type="slidenum">
              <a:rPr lang="en-US" altLang="zh-CN"/>
              <a:pPr/>
              <a:t>68</a:t>
            </a:fld>
            <a:endParaRPr lang="en-US" altLang="zh-CN"/>
          </a:p>
        </p:txBody>
      </p:sp>
      <p:sp>
        <p:nvSpPr>
          <p:cNvPr id="18435" name="Rectangle 2">
            <a:extLst>
              <a:ext uri="{FF2B5EF4-FFF2-40B4-BE49-F238E27FC236}">
                <a16:creationId xmlns:a16="http://schemas.microsoft.com/office/drawing/2014/main" id="{AA85F3D2-2C78-429C-AC86-E43ED066793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>
            <a:extLst>
              <a:ext uri="{FF2B5EF4-FFF2-40B4-BE49-F238E27FC236}">
                <a16:creationId xmlns:a16="http://schemas.microsoft.com/office/drawing/2014/main" id="{CFA8B42D-CA74-4BDE-8562-B9502822C9E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en-US" altLang="zh-CN"/>
          </a:p>
          <a:p>
            <a:pPr eaLnBrk="1" hangingPunct="1"/>
            <a:endParaRPr lang="en-US" altLang="zh-CN"/>
          </a:p>
          <a:p>
            <a:pPr eaLnBrk="1" hangingPunct="1"/>
            <a:endParaRPr lang="en-US" altLang="zh-C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A425FC-FA18-44C9-BEFB-0AAA3E9E62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1085CB4-244D-48AE-8838-12742C33FD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6E5C106-3864-45D6-835B-E88EDDB6FB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F5A75-3AFC-4B88-A3A0-218DF36095BC}" type="datetime11">
              <a:rPr lang="zh-CN" altLang="en-US" smtClean="0"/>
              <a:t>18:38:26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4CF3C3C-1A25-4E72-B197-71177A217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76D2007-A6CC-49A1-8ABD-76B0F9FD84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379CA-290F-4386-B024-4CDB787C03D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03399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D06605-BCEE-4B3F-8640-F177B8FBD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4ABF64E-D5D3-4E45-8AFC-D23A25A015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B5BE8CD-D0F4-4756-A32F-D19E68871E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24FBF-49B4-44EF-AA0B-463835B218E7}" type="datetime11">
              <a:rPr lang="zh-CN" altLang="en-US" smtClean="0"/>
              <a:t>18:38:26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379A960-5A09-44A5-828A-538D1A913A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CFF40C4-5C7C-41CB-8929-C874C3107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379CA-290F-4386-B024-4CDB787C03D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35970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B7C09C3D-BC8D-40AE-BA83-3E23210CCB1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CA7E14E-3A9D-4EA5-ABE7-79CACEF513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8C71F21-8CD5-46BA-B372-AF6CE2BF6E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48389-F2A6-4DBB-89DE-C96D3F4C94E6}" type="datetime11">
              <a:rPr lang="zh-CN" altLang="en-US" smtClean="0"/>
              <a:t>18:38:26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C6C5B3E-109D-4A8C-8580-8919FC209B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48DD709-34EF-438F-876C-B0CCC1660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379CA-290F-4386-B024-4CDB787C03D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01520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882256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57200" y="277813"/>
            <a:ext cx="8229600" cy="585311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A39C482-B4E9-454E-AA7C-59F012E654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243638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0BE647E-407C-4E69-8E7B-EDB0B93181D8}" type="datetime11">
              <a:rPr lang="zh-CN" altLang="en-US" smtClean="0"/>
              <a:t>18:38:26</a:t>
            </a:fld>
            <a:endParaRPr lang="en-US" altLang="zh-CN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FE57CD6-9CD1-476C-9502-757E24F1DB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4D455D2-A348-4AD2-BCDE-80FE1F0BA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243638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7F482C9-C57B-4C31-B1D6-1507D4CABD1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173560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B32BCD-00DE-440A-ABD3-C3C34B4588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B38AEDC-D73A-41BB-B71E-80143FF177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3F64D34-0A53-451C-A00F-ED6D8E6854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607B8-0A44-4E72-BEF5-C0141041022C}" type="datetime11">
              <a:rPr lang="zh-CN" altLang="en-US" smtClean="0"/>
              <a:t>18:38:26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3C2D9F1-7B4C-43D2-BF07-C00A06A8CE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B1BEA55-74E9-4ED2-A35C-91DAAAB7DE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379CA-290F-4386-B024-4CDB787C03D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99144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7A545A-C8CE-4D02-95F9-477F8EC6D9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668589C-B448-467C-836E-44CA845BD3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686D5C3-4B5B-4267-82AC-EBE7A00E53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93A58-F685-4B47-A289-4628F7C3197F}" type="datetime11">
              <a:rPr lang="zh-CN" altLang="en-US" smtClean="0"/>
              <a:t>18:38:26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17FDEB1-6B46-46FF-90A9-16B5BFC7D5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9CD0B48-CACB-45D3-89D6-19C26F12E5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379CA-290F-4386-B024-4CDB787C03D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00111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3FBB53-9954-406C-B260-BBCBC7C6E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E4E541B-E6B4-4780-A18A-4398E3DA5B9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45910A1-98BD-4BA2-810B-F78ACFFE66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475ECFF-8752-4BAA-9126-65A94EA59D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5BFFC5-682E-4656-BC41-984DC9B1980F}" type="datetime11">
              <a:rPr lang="zh-CN" altLang="en-US" smtClean="0"/>
              <a:t>18:38:26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FF8CEB2-36E7-4545-A2B2-BC36AFCC6A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66CA058-B3C9-4F02-BD4A-B37B10D577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379CA-290F-4386-B024-4CDB787C03D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01852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52BE7B6-B036-48D0-A365-26E1134F80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DA2E614-6E08-4150-8D9A-AC339C3361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ACE4122-8881-42CB-A1C8-DEAF86EF4E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D111AF9A-5336-4D26-8F22-02DB71018C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C3B314B-19F4-4B9C-AB01-32164813040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7DACFA65-E883-4E13-9317-2061F18E9B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2F61B-97AC-406E-9721-1A54ACD6014F}" type="datetime11">
              <a:rPr lang="zh-CN" altLang="en-US" smtClean="0"/>
              <a:t>18:38:26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4783D30A-0E7A-44D7-9B83-3A8AFBD229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D0EBB3AF-7238-4EA1-942B-091CD22A33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379CA-290F-4386-B024-4CDB787C03D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80694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6ED1351-B541-4B9D-A76E-F2A92CC45C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3CB66AA4-DF5D-49A0-AAC0-8E088D1E8A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1F651E-37A3-48F6-BF88-CFC7BCC1D46C}" type="datetime11">
              <a:rPr lang="zh-CN" altLang="en-US" smtClean="0"/>
              <a:t>18:38:26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F93CD41-925B-4EEA-A7DE-9DE2A7C79A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161C5DB-B43A-4568-AD14-049E1A1498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379CA-290F-4386-B024-4CDB787C03D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57982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DCD3624-1686-4102-9ADD-D24714D147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70963-D8DE-4239-A31C-F60731DFF1DD}" type="datetime11">
              <a:rPr lang="zh-CN" altLang="en-US" smtClean="0"/>
              <a:t>18:38:25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8DFA540-6195-4E6E-8B9A-1D5C8893E4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596D33D-DC07-476F-B881-03CC46B1D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379CA-290F-4386-B024-4CDB787C03D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55763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CBAE85B-FA31-4EFD-B5FC-3A8E6DD69A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BCBEA75-193E-492D-AC6C-5BF2666104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6D9930E-FD09-4175-91DC-2C3708CE71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09427B5-82DF-4613-BE98-C69C8A29B2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1836E-48E9-480C-968B-F11C44E4C05E}" type="datetime11">
              <a:rPr lang="zh-CN" altLang="en-US" smtClean="0"/>
              <a:t>18:38:26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0A76258-D9D7-4C94-BC0F-EEDE374A2C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1D60F77-BEC4-4671-B848-3E2E21A735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379CA-290F-4386-B024-4CDB787C03D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89032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90C1F8D-471E-41B0-ACD5-4E9A2E1344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CD897202-EFB6-4F6C-BF5E-8FA89322133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45F2A85-B566-4C65-A839-23BC694E8D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2254956-0064-43DB-A057-9E4481C502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BB10A-9128-4212-8BA4-9EAC7CDDBD2E}" type="datetime11">
              <a:rPr lang="zh-CN" altLang="en-US" smtClean="0"/>
              <a:t>18:38:26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65E85EE-6959-470C-B11E-1BF163C120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6C4CA63-FFA7-48A5-980A-806F6B257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379CA-290F-4386-B024-4CDB787C03D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20155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9C690D47-BCD1-429C-A900-77ABAA00B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931FBE1-96D6-4749-9F38-4A64784BFD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A181E36-45B1-445F-A7F0-7FD8DC9D40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47ED7B-F393-4875-AE7A-26A7D29505A1}" type="datetime11">
              <a:rPr lang="zh-CN" altLang="en-US" smtClean="0"/>
              <a:t>18:38:25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20A98CA-FDE4-4477-9675-C187C75868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E0794BD-CCC6-4440-996B-2B57620A83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379CA-290F-4386-B024-4CDB787C03D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25592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91" r:id="rId1"/>
    <p:sldLayoutId id="2147484092" r:id="rId2"/>
    <p:sldLayoutId id="2147484093" r:id="rId3"/>
    <p:sldLayoutId id="2147484094" r:id="rId4"/>
    <p:sldLayoutId id="2147484095" r:id="rId5"/>
    <p:sldLayoutId id="2147484096" r:id="rId6"/>
    <p:sldLayoutId id="2147484097" r:id="rId7"/>
    <p:sldLayoutId id="2147484098" r:id="rId8"/>
    <p:sldLayoutId id="2147484099" r:id="rId9"/>
    <p:sldLayoutId id="2147484100" r:id="rId10"/>
    <p:sldLayoutId id="2147484101" r:id="rId11"/>
    <p:sldLayoutId id="2147484102" r:id="rId12"/>
    <p:sldLayoutId id="2147484103" r:id="rId13"/>
  </p:sldLayoutIdLst>
  <p:hf hdr="0" ft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16.wm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wmf"/><Relationship Id="rId3" Type="http://schemas.openxmlformats.org/officeDocument/2006/relationships/oleObject" Target="../embeddings/oleObject13.bin"/><Relationship Id="rId7" Type="http://schemas.openxmlformats.org/officeDocument/2006/relationships/oleObject" Target="../embeddings/oleObject1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19.wmf"/><Relationship Id="rId5" Type="http://schemas.openxmlformats.org/officeDocument/2006/relationships/oleObject" Target="../embeddings/oleObject14.bin"/><Relationship Id="rId4" Type="http://schemas.openxmlformats.org/officeDocument/2006/relationships/image" Target="../media/image18.w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22.png"/><Relationship Id="rId5" Type="http://schemas.openxmlformats.org/officeDocument/2006/relationships/oleObject" Target="../embeddings/oleObject17.bin"/><Relationship Id="rId4" Type="http://schemas.openxmlformats.org/officeDocument/2006/relationships/image" Target="../media/image21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24.png"/><Relationship Id="rId5" Type="http://schemas.openxmlformats.org/officeDocument/2006/relationships/oleObject" Target="../embeddings/oleObject19.bin"/><Relationship Id="rId4" Type="http://schemas.openxmlformats.org/officeDocument/2006/relationships/image" Target="../media/image23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26.png"/><Relationship Id="rId4" Type="http://schemas.openxmlformats.org/officeDocument/2006/relationships/image" Target="../media/image25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7" Type="http://schemas.openxmlformats.org/officeDocument/2006/relationships/image" Target="../media/image30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em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wmf"/><Relationship Id="rId3" Type="http://schemas.openxmlformats.org/officeDocument/2006/relationships/oleObject" Target="../embeddings/oleObject22.bin"/><Relationship Id="rId7" Type="http://schemas.openxmlformats.org/officeDocument/2006/relationships/oleObject" Target="../embeddings/oleObject24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32.emf"/><Relationship Id="rId5" Type="http://schemas.openxmlformats.org/officeDocument/2006/relationships/oleObject" Target="../embeddings/oleObject23.bin"/><Relationship Id="rId10" Type="http://schemas.openxmlformats.org/officeDocument/2006/relationships/image" Target="../media/image34.wmf"/><Relationship Id="rId4" Type="http://schemas.openxmlformats.org/officeDocument/2006/relationships/image" Target="../media/image31.wmf"/><Relationship Id="rId9" Type="http://schemas.openxmlformats.org/officeDocument/2006/relationships/oleObject" Target="../embeddings/oleObject25.bin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6.bin"/><Relationship Id="rId7" Type="http://schemas.openxmlformats.org/officeDocument/2006/relationships/image" Target="../media/image37.tif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36.emf"/><Relationship Id="rId5" Type="http://schemas.openxmlformats.org/officeDocument/2006/relationships/oleObject" Target="../embeddings/oleObject27.bin"/><Relationship Id="rId4" Type="http://schemas.openxmlformats.org/officeDocument/2006/relationships/image" Target="../media/image35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8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4.vml"/><Relationship Id="rId4" Type="http://schemas.openxmlformats.org/officeDocument/2006/relationships/image" Target="../media/image38.w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9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5.vml"/><Relationship Id="rId4" Type="http://schemas.openxmlformats.org/officeDocument/2006/relationships/image" Target="../media/image39.w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wmf"/><Relationship Id="rId2" Type="http://schemas.openxmlformats.org/officeDocument/2006/relationships/image" Target="../media/image43.w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wmf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0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48.png"/><Relationship Id="rId5" Type="http://schemas.openxmlformats.org/officeDocument/2006/relationships/oleObject" Target="../embeddings/oleObject31.bin"/><Relationship Id="rId4" Type="http://schemas.openxmlformats.org/officeDocument/2006/relationships/image" Target="../media/image4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2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7.vml"/><Relationship Id="rId6" Type="http://schemas.openxmlformats.org/officeDocument/2006/relationships/image" Target="../media/image50.emf"/><Relationship Id="rId5" Type="http://schemas.openxmlformats.org/officeDocument/2006/relationships/oleObject" Target="../embeddings/oleObject33.bin"/><Relationship Id="rId4" Type="http://schemas.openxmlformats.org/officeDocument/2006/relationships/image" Target="../media/image49.emf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6.bin"/><Relationship Id="rId3" Type="http://schemas.openxmlformats.org/officeDocument/2006/relationships/image" Target="../media/image54.png"/><Relationship Id="rId7" Type="http://schemas.openxmlformats.org/officeDocument/2006/relationships/image" Target="../media/image52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8.vml"/><Relationship Id="rId6" Type="http://schemas.openxmlformats.org/officeDocument/2006/relationships/oleObject" Target="../embeddings/oleObject35.bin"/><Relationship Id="rId5" Type="http://schemas.openxmlformats.org/officeDocument/2006/relationships/image" Target="../media/image51.wmf"/><Relationship Id="rId4" Type="http://schemas.openxmlformats.org/officeDocument/2006/relationships/oleObject" Target="../embeddings/oleObject34.bin"/><Relationship Id="rId9" Type="http://schemas.openxmlformats.org/officeDocument/2006/relationships/image" Target="../media/image53.w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7" Type="http://schemas.openxmlformats.org/officeDocument/2006/relationships/image" Target="../media/image56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9.vml"/><Relationship Id="rId6" Type="http://schemas.openxmlformats.org/officeDocument/2006/relationships/oleObject" Target="../embeddings/oleObject38.bin"/><Relationship Id="rId5" Type="http://schemas.openxmlformats.org/officeDocument/2006/relationships/image" Target="../media/image55.wmf"/><Relationship Id="rId4" Type="http://schemas.openxmlformats.org/officeDocument/2006/relationships/oleObject" Target="../embeddings/oleObject37.bin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0.vml"/><Relationship Id="rId4" Type="http://schemas.openxmlformats.org/officeDocument/2006/relationships/image" Target="../media/image57.emf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2.bin"/><Relationship Id="rId3" Type="http://schemas.openxmlformats.org/officeDocument/2006/relationships/oleObject" Target="../embeddings/oleObject40.bin"/><Relationship Id="rId7" Type="http://schemas.openxmlformats.org/officeDocument/2006/relationships/image" Target="../media/image61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1.vml"/><Relationship Id="rId6" Type="http://schemas.openxmlformats.org/officeDocument/2006/relationships/image" Target="../media/image59.wmf"/><Relationship Id="rId5" Type="http://schemas.openxmlformats.org/officeDocument/2006/relationships/oleObject" Target="../embeddings/oleObject41.bin"/><Relationship Id="rId4" Type="http://schemas.openxmlformats.org/officeDocument/2006/relationships/image" Target="../media/image58.emf"/><Relationship Id="rId9" Type="http://schemas.openxmlformats.org/officeDocument/2006/relationships/image" Target="../media/image60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2.vml"/><Relationship Id="rId4" Type="http://schemas.openxmlformats.org/officeDocument/2006/relationships/image" Target="../media/image62.w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3.vml"/><Relationship Id="rId4" Type="http://schemas.openxmlformats.org/officeDocument/2006/relationships/image" Target="../media/image63.emf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wmf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tags" Target="../tags/tag13.xml"/><Relationship Id="rId18" Type="http://schemas.openxmlformats.org/officeDocument/2006/relationships/tags" Target="../tags/tag18.xml"/><Relationship Id="rId3" Type="http://schemas.openxmlformats.org/officeDocument/2006/relationships/tags" Target="../tags/tag3.xml"/><Relationship Id="rId21" Type="http://schemas.openxmlformats.org/officeDocument/2006/relationships/tags" Target="../tags/tag21.xml"/><Relationship Id="rId7" Type="http://schemas.openxmlformats.org/officeDocument/2006/relationships/tags" Target="../tags/tag7.xml"/><Relationship Id="rId12" Type="http://schemas.openxmlformats.org/officeDocument/2006/relationships/tags" Target="../tags/tag12.xml"/><Relationship Id="rId17" Type="http://schemas.openxmlformats.org/officeDocument/2006/relationships/tags" Target="../tags/tag17.xml"/><Relationship Id="rId2" Type="http://schemas.openxmlformats.org/officeDocument/2006/relationships/tags" Target="../tags/tag2.xml"/><Relationship Id="rId16" Type="http://schemas.openxmlformats.org/officeDocument/2006/relationships/tags" Target="../tags/tag16.xml"/><Relationship Id="rId20" Type="http://schemas.openxmlformats.org/officeDocument/2006/relationships/tags" Target="../tags/tag20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24" Type="http://schemas.openxmlformats.org/officeDocument/2006/relationships/image" Target="../media/image65.png"/><Relationship Id="rId5" Type="http://schemas.openxmlformats.org/officeDocument/2006/relationships/tags" Target="../tags/tag5.xml"/><Relationship Id="rId15" Type="http://schemas.openxmlformats.org/officeDocument/2006/relationships/tags" Target="../tags/tag15.xml"/><Relationship Id="rId23" Type="http://schemas.openxmlformats.org/officeDocument/2006/relationships/slideLayout" Target="../slideLayouts/slideLayout7.xml"/><Relationship Id="rId10" Type="http://schemas.openxmlformats.org/officeDocument/2006/relationships/tags" Target="../tags/tag10.xml"/><Relationship Id="rId19" Type="http://schemas.openxmlformats.org/officeDocument/2006/relationships/tags" Target="../tags/tag19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tags" Target="../tags/tag14.xml"/><Relationship Id="rId22" Type="http://schemas.openxmlformats.org/officeDocument/2006/relationships/tags" Target="../tags/tag2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4.vml"/><Relationship Id="rId4" Type="http://schemas.openxmlformats.org/officeDocument/2006/relationships/image" Target="../media/image68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25.vml"/><Relationship Id="rId5" Type="http://schemas.openxmlformats.org/officeDocument/2006/relationships/image" Target="../media/image69.emf"/><Relationship Id="rId4" Type="http://schemas.openxmlformats.org/officeDocument/2006/relationships/oleObject" Target="../embeddings/oleObject46.bin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4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11" Type="http://schemas.openxmlformats.org/officeDocument/2006/relationships/image" Target="../media/image6.wmf"/><Relationship Id="rId5" Type="http://schemas.openxmlformats.org/officeDocument/2006/relationships/image" Target="../media/image3.wmf"/><Relationship Id="rId10" Type="http://schemas.openxmlformats.org/officeDocument/2006/relationships/oleObject" Target="../embeddings/oleObject4.bin"/><Relationship Id="rId4" Type="http://schemas.openxmlformats.org/officeDocument/2006/relationships/oleObject" Target="../embeddings/oleObject1.bin"/><Relationship Id="rId9" Type="http://schemas.openxmlformats.org/officeDocument/2006/relationships/image" Target="../media/image5.wmf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9.bin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72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6.vml"/><Relationship Id="rId6" Type="http://schemas.openxmlformats.org/officeDocument/2006/relationships/oleObject" Target="../embeddings/oleObject48.bin"/><Relationship Id="rId5" Type="http://schemas.openxmlformats.org/officeDocument/2006/relationships/image" Target="../media/image71.emf"/><Relationship Id="rId4" Type="http://schemas.openxmlformats.org/officeDocument/2006/relationships/oleObject" Target="../embeddings/oleObject47.bin"/><Relationship Id="rId9" Type="http://schemas.openxmlformats.org/officeDocument/2006/relationships/image" Target="../media/image73.wmf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emf"/><Relationship Id="rId3" Type="http://schemas.openxmlformats.org/officeDocument/2006/relationships/oleObject" Target="../embeddings/oleObject50.bin"/><Relationship Id="rId7" Type="http://schemas.openxmlformats.org/officeDocument/2006/relationships/oleObject" Target="../embeddings/oleObject5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7.vml"/><Relationship Id="rId6" Type="http://schemas.openxmlformats.org/officeDocument/2006/relationships/image" Target="../media/image75.emf"/><Relationship Id="rId5" Type="http://schemas.openxmlformats.org/officeDocument/2006/relationships/oleObject" Target="../embeddings/oleObject51.bin"/><Relationship Id="rId4" Type="http://schemas.openxmlformats.org/officeDocument/2006/relationships/image" Target="../media/image74.e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3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8.vml"/><Relationship Id="rId6" Type="http://schemas.openxmlformats.org/officeDocument/2006/relationships/image" Target="../media/image78.emf"/><Relationship Id="rId5" Type="http://schemas.openxmlformats.org/officeDocument/2006/relationships/oleObject" Target="../embeddings/oleObject54.bin"/><Relationship Id="rId4" Type="http://schemas.openxmlformats.org/officeDocument/2006/relationships/image" Target="../media/image77.e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9.vml"/><Relationship Id="rId6" Type="http://schemas.openxmlformats.org/officeDocument/2006/relationships/image" Target="../media/image78.emf"/><Relationship Id="rId5" Type="http://schemas.openxmlformats.org/officeDocument/2006/relationships/oleObject" Target="../embeddings/oleObject56.bin"/><Relationship Id="rId4" Type="http://schemas.openxmlformats.org/officeDocument/2006/relationships/image" Target="../media/image81.e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0.vml"/><Relationship Id="rId4" Type="http://schemas.openxmlformats.org/officeDocument/2006/relationships/image" Target="../media/image82.e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8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31.vml"/><Relationship Id="rId6" Type="http://schemas.openxmlformats.org/officeDocument/2006/relationships/image" Target="../media/image84.emf"/><Relationship Id="rId5" Type="http://schemas.openxmlformats.org/officeDocument/2006/relationships/oleObject" Target="../embeddings/oleObject59.bin"/><Relationship Id="rId4" Type="http://schemas.openxmlformats.org/officeDocument/2006/relationships/image" Target="../media/image83.e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0.bin"/><Relationship Id="rId7" Type="http://schemas.openxmlformats.org/officeDocument/2006/relationships/image" Target="../media/image9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2.vml"/><Relationship Id="rId6" Type="http://schemas.openxmlformats.org/officeDocument/2006/relationships/image" Target="../media/image86.wmf"/><Relationship Id="rId5" Type="http://schemas.openxmlformats.org/officeDocument/2006/relationships/oleObject" Target="../embeddings/oleObject61.bin"/><Relationship Id="rId4" Type="http://schemas.openxmlformats.org/officeDocument/2006/relationships/image" Target="../media/image85.wmf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emf"/><Relationship Id="rId3" Type="http://schemas.openxmlformats.org/officeDocument/2006/relationships/oleObject" Target="../embeddings/oleObject62.bin"/><Relationship Id="rId7" Type="http://schemas.openxmlformats.org/officeDocument/2006/relationships/oleObject" Target="../embeddings/oleObject64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3.vml"/><Relationship Id="rId6" Type="http://schemas.openxmlformats.org/officeDocument/2006/relationships/image" Target="../media/image88.wmf"/><Relationship Id="rId5" Type="http://schemas.openxmlformats.org/officeDocument/2006/relationships/oleObject" Target="../embeddings/oleObject63.bin"/><Relationship Id="rId4" Type="http://schemas.openxmlformats.org/officeDocument/2006/relationships/image" Target="../media/image87.wm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8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6.bin"/><Relationship Id="rId5" Type="http://schemas.openxmlformats.org/officeDocument/2006/relationships/image" Target="../media/image7.wmf"/><Relationship Id="rId4" Type="http://schemas.openxmlformats.org/officeDocument/2006/relationships/oleObject" Target="../embeddings/oleObject5.bin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4.vml"/><Relationship Id="rId4" Type="http://schemas.openxmlformats.org/officeDocument/2006/relationships/image" Target="../media/image92.wm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5.vml"/><Relationship Id="rId6" Type="http://schemas.openxmlformats.org/officeDocument/2006/relationships/image" Target="../media/image94.emf"/><Relationship Id="rId5" Type="http://schemas.openxmlformats.org/officeDocument/2006/relationships/oleObject" Target="../embeddings/oleObject67.bin"/><Relationship Id="rId4" Type="http://schemas.openxmlformats.org/officeDocument/2006/relationships/image" Target="../media/image93.emf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wmf"/><Relationship Id="rId13" Type="http://schemas.openxmlformats.org/officeDocument/2006/relationships/oleObject" Target="../embeddings/oleObject71.bin"/><Relationship Id="rId3" Type="http://schemas.openxmlformats.org/officeDocument/2006/relationships/image" Target="../media/image100.png"/><Relationship Id="rId7" Type="http://schemas.openxmlformats.org/officeDocument/2006/relationships/oleObject" Target="../embeddings/oleObject68.bin"/><Relationship Id="rId12" Type="http://schemas.openxmlformats.org/officeDocument/2006/relationships/image" Target="../media/image98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6.vml"/><Relationship Id="rId6" Type="http://schemas.openxmlformats.org/officeDocument/2006/relationships/image" Target="../media/image103.png"/><Relationship Id="rId11" Type="http://schemas.openxmlformats.org/officeDocument/2006/relationships/oleObject" Target="../embeddings/oleObject70.bin"/><Relationship Id="rId5" Type="http://schemas.openxmlformats.org/officeDocument/2006/relationships/image" Target="../media/image102.png"/><Relationship Id="rId10" Type="http://schemas.openxmlformats.org/officeDocument/2006/relationships/image" Target="../media/image97.wmf"/><Relationship Id="rId4" Type="http://schemas.openxmlformats.org/officeDocument/2006/relationships/image" Target="../media/image101.png"/><Relationship Id="rId9" Type="http://schemas.openxmlformats.org/officeDocument/2006/relationships/oleObject" Target="../embeddings/oleObject69.bin"/><Relationship Id="rId14" Type="http://schemas.openxmlformats.org/officeDocument/2006/relationships/image" Target="../media/image99.wmf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emf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7.vml"/><Relationship Id="rId4" Type="http://schemas.openxmlformats.org/officeDocument/2006/relationships/image" Target="../media/image105.emf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emf"/><Relationship Id="rId3" Type="http://schemas.openxmlformats.org/officeDocument/2006/relationships/oleObject" Target="../embeddings/oleObject73.bin"/><Relationship Id="rId7" Type="http://schemas.openxmlformats.org/officeDocument/2006/relationships/oleObject" Target="../embeddings/oleObject7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8.vml"/><Relationship Id="rId6" Type="http://schemas.openxmlformats.org/officeDocument/2006/relationships/image" Target="../media/image107.emf"/><Relationship Id="rId5" Type="http://schemas.openxmlformats.org/officeDocument/2006/relationships/oleObject" Target="../embeddings/oleObject74.bin"/><Relationship Id="rId4" Type="http://schemas.openxmlformats.org/officeDocument/2006/relationships/image" Target="../media/image106.emf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6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9.vml"/><Relationship Id="rId5" Type="http://schemas.openxmlformats.org/officeDocument/2006/relationships/image" Target="../media/image9.png"/><Relationship Id="rId4" Type="http://schemas.openxmlformats.org/officeDocument/2006/relationships/image" Target="../media/image110.wmf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emf"/><Relationship Id="rId3" Type="http://schemas.openxmlformats.org/officeDocument/2006/relationships/oleObject" Target="../embeddings/oleObject77.bin"/><Relationship Id="rId7" Type="http://schemas.openxmlformats.org/officeDocument/2006/relationships/oleObject" Target="../embeddings/oleObject79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0.vml"/><Relationship Id="rId6" Type="http://schemas.openxmlformats.org/officeDocument/2006/relationships/image" Target="../media/image112.emf"/><Relationship Id="rId5" Type="http://schemas.openxmlformats.org/officeDocument/2006/relationships/oleObject" Target="../embeddings/oleObject78.bin"/><Relationship Id="rId10" Type="http://schemas.openxmlformats.org/officeDocument/2006/relationships/image" Target="../media/image114.emf"/><Relationship Id="rId4" Type="http://schemas.openxmlformats.org/officeDocument/2006/relationships/image" Target="../media/image111.emf"/><Relationship Id="rId9" Type="http://schemas.openxmlformats.org/officeDocument/2006/relationships/oleObject" Target="../embeddings/oleObject80.bin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10.wmf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3.bin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116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1.vml"/><Relationship Id="rId6" Type="http://schemas.openxmlformats.org/officeDocument/2006/relationships/oleObject" Target="../embeddings/oleObject82.bin"/><Relationship Id="rId11" Type="http://schemas.openxmlformats.org/officeDocument/2006/relationships/image" Target="../media/image40.jpeg"/><Relationship Id="rId5" Type="http://schemas.openxmlformats.org/officeDocument/2006/relationships/image" Target="../media/image115.emf"/><Relationship Id="rId10" Type="http://schemas.openxmlformats.org/officeDocument/2006/relationships/image" Target="../media/image9.png"/><Relationship Id="rId4" Type="http://schemas.openxmlformats.org/officeDocument/2006/relationships/oleObject" Target="../embeddings/oleObject81.bin"/><Relationship Id="rId9" Type="http://schemas.openxmlformats.org/officeDocument/2006/relationships/image" Target="../media/image117.emf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4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2.vml"/><Relationship Id="rId6" Type="http://schemas.openxmlformats.org/officeDocument/2006/relationships/image" Target="../media/image119.emf"/><Relationship Id="rId5" Type="http://schemas.openxmlformats.org/officeDocument/2006/relationships/oleObject" Target="../embeddings/oleObject85.bin"/><Relationship Id="rId4" Type="http://schemas.openxmlformats.org/officeDocument/2006/relationships/image" Target="../media/image118.wmf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7" Type="http://schemas.openxmlformats.org/officeDocument/2006/relationships/image" Target="../media/image123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3.vml"/><Relationship Id="rId6" Type="http://schemas.openxmlformats.org/officeDocument/2006/relationships/image" Target="../media/image122.emf"/><Relationship Id="rId5" Type="http://schemas.openxmlformats.org/officeDocument/2006/relationships/image" Target="../media/image120.wmf"/><Relationship Id="rId4" Type="http://schemas.openxmlformats.org/officeDocument/2006/relationships/oleObject" Target="../embeddings/oleObject86.bin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4.vml"/><Relationship Id="rId5" Type="http://schemas.openxmlformats.org/officeDocument/2006/relationships/image" Target="../media/image124.emf"/><Relationship Id="rId4" Type="http://schemas.openxmlformats.org/officeDocument/2006/relationships/oleObject" Target="../embeddings/oleObject87.bin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7" Type="http://schemas.openxmlformats.org/officeDocument/2006/relationships/image" Target="../media/image126.emf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45.vml"/><Relationship Id="rId6" Type="http://schemas.openxmlformats.org/officeDocument/2006/relationships/oleObject" Target="../embeddings/oleObject89.bin"/><Relationship Id="rId5" Type="http://schemas.openxmlformats.org/officeDocument/2006/relationships/image" Target="../media/image125.emf"/><Relationship Id="rId4" Type="http://schemas.openxmlformats.org/officeDocument/2006/relationships/oleObject" Target="../embeddings/oleObject88.bin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6.vml"/><Relationship Id="rId5" Type="http://schemas.openxmlformats.org/officeDocument/2006/relationships/image" Target="../media/image127.emf"/><Relationship Id="rId4" Type="http://schemas.openxmlformats.org/officeDocument/2006/relationships/oleObject" Target="../embeddings/oleObject90.bin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emf"/><Relationship Id="rId3" Type="http://schemas.openxmlformats.org/officeDocument/2006/relationships/oleObject" Target="../embeddings/oleObject91.bin"/><Relationship Id="rId7" Type="http://schemas.openxmlformats.org/officeDocument/2006/relationships/oleObject" Target="../embeddings/oleObject93.bin"/><Relationship Id="rId12" Type="http://schemas.openxmlformats.org/officeDocument/2006/relationships/image" Target="../media/image131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7.vml"/><Relationship Id="rId6" Type="http://schemas.openxmlformats.org/officeDocument/2006/relationships/image" Target="../media/image129.emf"/><Relationship Id="rId11" Type="http://schemas.openxmlformats.org/officeDocument/2006/relationships/oleObject" Target="../embeddings/oleObject95.bin"/><Relationship Id="rId5" Type="http://schemas.openxmlformats.org/officeDocument/2006/relationships/oleObject" Target="../embeddings/oleObject92.bin"/><Relationship Id="rId10" Type="http://schemas.openxmlformats.org/officeDocument/2006/relationships/image" Target="../media/image127.emf"/><Relationship Id="rId4" Type="http://schemas.openxmlformats.org/officeDocument/2006/relationships/image" Target="../media/image128.emf"/><Relationship Id="rId9" Type="http://schemas.openxmlformats.org/officeDocument/2006/relationships/oleObject" Target="../embeddings/oleObject94.bin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6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8.vml"/><Relationship Id="rId4" Type="http://schemas.openxmlformats.org/officeDocument/2006/relationships/image" Target="../media/image132.w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11.wmf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7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9.vml"/><Relationship Id="rId4" Type="http://schemas.openxmlformats.org/officeDocument/2006/relationships/image" Target="../media/image133.wmf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emf"/><Relationship Id="rId3" Type="http://schemas.openxmlformats.org/officeDocument/2006/relationships/oleObject" Target="../embeddings/oleObject98.bin"/><Relationship Id="rId7" Type="http://schemas.openxmlformats.org/officeDocument/2006/relationships/oleObject" Target="../embeddings/oleObject100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0.vml"/><Relationship Id="rId6" Type="http://schemas.openxmlformats.org/officeDocument/2006/relationships/image" Target="../media/image135.wmf"/><Relationship Id="rId5" Type="http://schemas.openxmlformats.org/officeDocument/2006/relationships/oleObject" Target="../embeddings/oleObject99.bin"/><Relationship Id="rId4" Type="http://schemas.openxmlformats.org/officeDocument/2006/relationships/image" Target="../media/image134.emf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emf"/><Relationship Id="rId13" Type="http://schemas.openxmlformats.org/officeDocument/2006/relationships/image" Target="../media/image141.emf"/><Relationship Id="rId3" Type="http://schemas.openxmlformats.org/officeDocument/2006/relationships/oleObject" Target="../embeddings/oleObject101.bin"/><Relationship Id="rId7" Type="http://schemas.openxmlformats.org/officeDocument/2006/relationships/oleObject" Target="../embeddings/oleObject103.bin"/><Relationship Id="rId12" Type="http://schemas.openxmlformats.org/officeDocument/2006/relationships/oleObject" Target="../embeddings/oleObject106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1.vml"/><Relationship Id="rId6" Type="http://schemas.openxmlformats.org/officeDocument/2006/relationships/image" Target="../media/image138.emf"/><Relationship Id="rId11" Type="http://schemas.openxmlformats.org/officeDocument/2006/relationships/oleObject" Target="../embeddings/oleObject105.bin"/><Relationship Id="rId5" Type="http://schemas.openxmlformats.org/officeDocument/2006/relationships/oleObject" Target="../embeddings/oleObject102.bin"/><Relationship Id="rId10" Type="http://schemas.openxmlformats.org/officeDocument/2006/relationships/image" Target="../media/image140.emf"/><Relationship Id="rId4" Type="http://schemas.openxmlformats.org/officeDocument/2006/relationships/image" Target="../media/image137.emf"/><Relationship Id="rId9" Type="http://schemas.openxmlformats.org/officeDocument/2006/relationships/oleObject" Target="../embeddings/oleObject104.bin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7" Type="http://schemas.openxmlformats.org/officeDocument/2006/relationships/image" Target="../media/image143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2.vml"/><Relationship Id="rId6" Type="http://schemas.openxmlformats.org/officeDocument/2006/relationships/oleObject" Target="../embeddings/oleObject108.bin"/><Relationship Id="rId5" Type="http://schemas.openxmlformats.org/officeDocument/2006/relationships/image" Target="../media/image142.emf"/><Relationship Id="rId4" Type="http://schemas.openxmlformats.org/officeDocument/2006/relationships/oleObject" Target="../embeddings/oleObject107.bin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9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3.vml"/><Relationship Id="rId4" Type="http://schemas.openxmlformats.org/officeDocument/2006/relationships/image" Target="../media/image145.emf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0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4.vml"/><Relationship Id="rId4" Type="http://schemas.openxmlformats.org/officeDocument/2006/relationships/image" Target="../media/image146.emf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5.vml"/><Relationship Id="rId4" Type="http://schemas.openxmlformats.org/officeDocument/2006/relationships/image" Target="../media/image147.emf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14.bin"/><Relationship Id="rId3" Type="http://schemas.openxmlformats.org/officeDocument/2006/relationships/oleObject" Target="../embeddings/oleObject112.bin"/><Relationship Id="rId7" Type="http://schemas.openxmlformats.org/officeDocument/2006/relationships/image" Target="../media/image149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6.vml"/><Relationship Id="rId6" Type="http://schemas.openxmlformats.org/officeDocument/2006/relationships/oleObject" Target="../embeddings/oleObject113.bin"/><Relationship Id="rId11" Type="http://schemas.openxmlformats.org/officeDocument/2006/relationships/image" Target="../media/image151.emf"/><Relationship Id="rId5" Type="http://schemas.openxmlformats.org/officeDocument/2006/relationships/image" Target="../media/image152.png"/><Relationship Id="rId10" Type="http://schemas.openxmlformats.org/officeDocument/2006/relationships/oleObject" Target="../embeddings/oleObject115.bin"/><Relationship Id="rId4" Type="http://schemas.openxmlformats.org/officeDocument/2006/relationships/image" Target="../media/image148.emf"/><Relationship Id="rId9" Type="http://schemas.openxmlformats.org/officeDocument/2006/relationships/image" Target="../media/image150.emf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5.wmf"/><Relationship Id="rId3" Type="http://schemas.openxmlformats.org/officeDocument/2006/relationships/oleObject" Target="../embeddings/oleObject116.bin"/><Relationship Id="rId7" Type="http://schemas.openxmlformats.org/officeDocument/2006/relationships/oleObject" Target="../embeddings/oleObject11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7.vml"/><Relationship Id="rId6" Type="http://schemas.openxmlformats.org/officeDocument/2006/relationships/image" Target="../media/image154.wmf"/><Relationship Id="rId5" Type="http://schemas.openxmlformats.org/officeDocument/2006/relationships/oleObject" Target="../embeddings/oleObject117.bin"/><Relationship Id="rId10" Type="http://schemas.openxmlformats.org/officeDocument/2006/relationships/image" Target="../media/image156.wmf"/><Relationship Id="rId4" Type="http://schemas.openxmlformats.org/officeDocument/2006/relationships/image" Target="../media/image153.wmf"/><Relationship Id="rId9" Type="http://schemas.openxmlformats.org/officeDocument/2006/relationships/oleObject" Target="../embeddings/oleObject119.bin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1.bin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14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10.bin"/><Relationship Id="rId5" Type="http://schemas.openxmlformats.org/officeDocument/2006/relationships/image" Target="../media/image13.wmf"/><Relationship Id="rId10" Type="http://schemas.openxmlformats.org/officeDocument/2006/relationships/image" Target="../media/image9.png"/><Relationship Id="rId4" Type="http://schemas.openxmlformats.org/officeDocument/2006/relationships/oleObject" Target="../embeddings/oleObject9.bin"/><Relationship Id="rId9" Type="http://schemas.openxmlformats.org/officeDocument/2006/relationships/image" Target="../media/image15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3">
            <a:extLst>
              <a:ext uri="{FF2B5EF4-FFF2-40B4-BE49-F238E27FC236}">
                <a16:creationId xmlns:a16="http://schemas.microsoft.com/office/drawing/2014/main" id="{C78FEBD5-4184-4165-B66B-E721750D8B0B}"/>
              </a:ext>
            </a:extLst>
          </p:cNvPr>
          <p:cNvSpPr>
            <a:spLocks noGrp="1" noChangeArrowheads="1"/>
          </p:cNvSpPr>
          <p:nvPr>
            <p:ph type="subTitle" idx="4294967295"/>
          </p:nvPr>
        </p:nvSpPr>
        <p:spPr>
          <a:xfrm>
            <a:off x="803169" y="2590800"/>
            <a:ext cx="7807325" cy="1600200"/>
          </a:xfrm>
        </p:spPr>
        <p:txBody>
          <a:bodyPr lIns="0" rIns="18288"/>
          <a:lstStyle/>
          <a:p>
            <a:pPr marL="0" indent="0" algn="ctr" defTabSz="912813" eaLnBrk="1" hangingPunct="1">
              <a:lnSpc>
                <a:spcPct val="80000"/>
              </a:lnSpc>
              <a:buFont typeface="Wingdings 2" panose="05020102010507070707" pitchFamily="18" charset="2"/>
              <a:buNone/>
            </a:pPr>
            <a:r>
              <a:rPr lang="en-US" altLang="zh-CN" sz="3600" b="1" dirty="0">
                <a:solidFill>
                  <a:srgbClr val="CC9900"/>
                </a:solidFill>
                <a:latin typeface="Arial" panose="020B0604020202020204" pitchFamily="34" charset="0"/>
              </a:rPr>
              <a:t>Saturated aliphatic hydrocarbon</a:t>
            </a:r>
            <a:endParaRPr lang="zh-CN" altLang="en-US" sz="3200" b="1" dirty="0">
              <a:ea typeface="黑体" panose="02010609060101010101" pitchFamily="49" charset="-122"/>
            </a:endParaRPr>
          </a:p>
          <a:p>
            <a:pPr marL="0" indent="0" algn="ctr" defTabSz="912813" eaLnBrk="1" hangingPunct="1">
              <a:lnSpc>
                <a:spcPct val="80000"/>
              </a:lnSpc>
              <a:buFont typeface="Wingdings 2" panose="05020102010507070707" pitchFamily="18" charset="2"/>
              <a:buNone/>
            </a:pPr>
            <a:endParaRPr lang="en-US" altLang="zh-CN" sz="3200" b="1" dirty="0">
              <a:ea typeface="黑体" panose="02010609060101010101" pitchFamily="49" charset="-122"/>
            </a:endParaRPr>
          </a:p>
          <a:p>
            <a:pPr marL="0" indent="0" algn="ctr" defTabSz="912813" eaLnBrk="1" hangingPunct="1">
              <a:lnSpc>
                <a:spcPct val="80000"/>
              </a:lnSpc>
              <a:buFont typeface="Wingdings 2" panose="05020102010507070707" pitchFamily="18" charset="2"/>
              <a:buNone/>
            </a:pPr>
            <a:r>
              <a:rPr lang="zh-CN" altLang="en-US" sz="3200" b="1" dirty="0">
                <a:ea typeface="黑体" panose="02010609060101010101" pitchFamily="49" charset="-122"/>
              </a:rPr>
              <a:t>第二章    饱和脂肪烃</a:t>
            </a:r>
            <a:endParaRPr lang="en-US" altLang="zh-CN" sz="3200" b="1" dirty="0">
              <a:ea typeface="黑体" panose="02010609060101010101" pitchFamily="49" charset="-122"/>
            </a:endParaRPr>
          </a:p>
        </p:txBody>
      </p:sp>
      <p:pic>
        <p:nvPicPr>
          <p:cNvPr id="4099" name="Rectangle 2">
            <a:extLst>
              <a:ext uri="{FF2B5EF4-FFF2-40B4-BE49-F238E27FC236}">
                <a16:creationId xmlns:a16="http://schemas.microsoft.com/office/drawing/2014/main" id="{3974E5A3-1B41-4B3A-AA8E-5547566137E4}"/>
              </a:ext>
            </a:extLst>
          </p:cNvPr>
          <p:cNvPicPr>
            <a:picLocks noGrp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144" y="609620"/>
            <a:ext cx="8113712" cy="1801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5" descr="ax4">
            <a:extLst>
              <a:ext uri="{FF2B5EF4-FFF2-40B4-BE49-F238E27FC236}">
                <a16:creationId xmlns:a16="http://schemas.microsoft.com/office/drawing/2014/main" id="{6041B9A0-9987-47CB-BA36-C106EE736AD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5682" y="4495772"/>
            <a:ext cx="2352635" cy="2041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日期占位符 1">
            <a:extLst>
              <a:ext uri="{FF2B5EF4-FFF2-40B4-BE49-F238E27FC236}">
                <a16:creationId xmlns:a16="http://schemas.microsoft.com/office/drawing/2014/main" id="{635C2FE4-1367-4944-9570-9C9C38185D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C6382F-DFAA-4AEC-BE00-406CB0743113}" type="datetime11">
              <a:rPr lang="zh-CN" altLang="en-US" smtClean="0"/>
              <a:t>18:38:25</a:t>
            </a:fld>
            <a:endParaRPr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46A8B4C-5C30-4230-81E7-77CEA5F19D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379CA-290F-4386-B024-4CDB787C03D0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  <p:transition spd="slow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43B35F28-4FF2-43B3-8669-055A07F4D27F}"/>
              </a:ext>
            </a:extLst>
          </p:cNvPr>
          <p:cNvGrpSpPr>
            <a:grpSpLocks/>
          </p:cNvGrpSpPr>
          <p:nvPr/>
        </p:nvGrpSpPr>
        <p:grpSpPr bwMode="auto">
          <a:xfrm>
            <a:off x="381000" y="838200"/>
            <a:ext cx="8458200" cy="2678113"/>
            <a:chOff x="381000" y="838200"/>
            <a:chExt cx="8458200" cy="2678113"/>
          </a:xfrm>
        </p:grpSpPr>
        <p:sp>
          <p:nvSpPr>
            <p:cNvPr id="13322" name="Text Box 2">
              <a:extLst>
                <a:ext uri="{FF2B5EF4-FFF2-40B4-BE49-F238E27FC236}">
                  <a16:creationId xmlns:a16="http://schemas.microsoft.com/office/drawing/2014/main" id="{6CACF615-29EA-4BAC-8D62-9FE98DD9375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1000" y="838200"/>
              <a:ext cx="8458200" cy="2678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50000"/>
                </a:lnSpc>
                <a:spcBef>
                  <a:spcPct val="50000"/>
                </a:spcBef>
              </a:pPr>
              <a:r>
                <a:rPr lang="zh-CN" altLang="en-US" sz="2400" b="1">
                  <a:solidFill>
                    <a:schemeClr val="accent1"/>
                  </a:solidFill>
                  <a:ea typeface="黑体" panose="02010609060101010101" pitchFamily="49" charset="-122"/>
                </a:rPr>
                <a:t>也可采用官能团优先次序来确定母体官能团：</a:t>
              </a:r>
            </a:p>
            <a:p>
              <a:pPr eaLnBrk="1" hangingPunct="1">
                <a:lnSpc>
                  <a:spcPct val="150000"/>
                </a:lnSpc>
                <a:spcBef>
                  <a:spcPct val="50000"/>
                </a:spcBef>
              </a:pPr>
              <a:r>
                <a:rPr lang="en-US" altLang="zh-CN" sz="2400" b="1">
                  <a:solidFill>
                    <a:schemeClr val="accent1"/>
                  </a:solidFill>
                  <a:ea typeface="黑体" panose="02010609060101010101" pitchFamily="49" charset="-122"/>
                </a:rPr>
                <a:t>-COOH &gt; -SO</a:t>
              </a:r>
              <a:r>
                <a:rPr lang="en-US" altLang="zh-CN" sz="2400" b="1" baseline="-25000">
                  <a:solidFill>
                    <a:schemeClr val="accent1"/>
                  </a:solidFill>
                  <a:ea typeface="黑体" panose="02010609060101010101" pitchFamily="49" charset="-122"/>
                </a:rPr>
                <a:t>3</a:t>
              </a:r>
              <a:r>
                <a:rPr lang="en-US" altLang="zh-CN" sz="2400" b="1">
                  <a:solidFill>
                    <a:schemeClr val="accent1"/>
                  </a:solidFill>
                  <a:ea typeface="黑体" panose="02010609060101010101" pitchFamily="49" charset="-122"/>
                </a:rPr>
                <a:t>H &gt; -COOR &gt; -COX &gt; -CONH</a:t>
              </a:r>
              <a:r>
                <a:rPr lang="en-US" altLang="zh-CN" sz="2400" b="1" baseline="-25000">
                  <a:solidFill>
                    <a:schemeClr val="accent1"/>
                  </a:solidFill>
                  <a:ea typeface="黑体" panose="02010609060101010101" pitchFamily="49" charset="-122"/>
                </a:rPr>
                <a:t>2 </a:t>
              </a:r>
              <a:r>
                <a:rPr lang="en-US" altLang="zh-CN" sz="2400" b="1">
                  <a:solidFill>
                    <a:schemeClr val="accent1"/>
                  </a:solidFill>
                  <a:ea typeface="黑体" panose="02010609060101010101" pitchFamily="49" charset="-122"/>
                </a:rPr>
                <a:t>&gt; -CN &gt; -CO- &gt;-CHO &gt; ROH &gt; ArOH &gt; -SH &gt; -NH</a:t>
              </a:r>
              <a:r>
                <a:rPr lang="en-US" altLang="zh-CN" sz="2400" b="1" baseline="-25000">
                  <a:solidFill>
                    <a:schemeClr val="accent1"/>
                  </a:solidFill>
                  <a:ea typeface="黑体" panose="02010609060101010101" pitchFamily="49" charset="-122"/>
                </a:rPr>
                <a:t>2 </a:t>
              </a:r>
              <a:r>
                <a:rPr lang="en-US" altLang="zh-CN" sz="2400" b="1">
                  <a:solidFill>
                    <a:schemeClr val="accent1"/>
                  </a:solidFill>
                  <a:ea typeface="黑体" panose="02010609060101010101" pitchFamily="49" charset="-122"/>
                </a:rPr>
                <a:t>&gt; -OR &gt; -R &gt; -X &gt; -NO</a:t>
              </a:r>
              <a:r>
                <a:rPr lang="en-US" altLang="zh-CN" sz="2400" b="1" baseline="-25000">
                  <a:solidFill>
                    <a:schemeClr val="accent1"/>
                  </a:solidFill>
                  <a:ea typeface="黑体" panose="02010609060101010101" pitchFamily="49" charset="-122"/>
                </a:rPr>
                <a:t>2</a:t>
              </a:r>
              <a:endParaRPr lang="zh-CN" altLang="en-US" sz="2400" b="1">
                <a:solidFill>
                  <a:schemeClr val="accent1"/>
                </a:solidFill>
                <a:ea typeface="黑体" panose="02010609060101010101" pitchFamily="49" charset="-122"/>
              </a:endParaRPr>
            </a:p>
            <a:p>
              <a:pPr eaLnBrk="1" hangingPunct="1">
                <a:lnSpc>
                  <a:spcPct val="150000"/>
                </a:lnSpc>
                <a:spcBef>
                  <a:spcPct val="50000"/>
                </a:spcBef>
              </a:pPr>
              <a:r>
                <a:rPr lang="zh-CN" altLang="en-US" sz="2400" b="1">
                  <a:solidFill>
                    <a:schemeClr val="accent1"/>
                  </a:solidFill>
                  <a:ea typeface="黑体" panose="02010609060101010101" pitchFamily="49" charset="-122"/>
                </a:rPr>
                <a:t>排在前面的官能团优先选为母体官能团。 </a:t>
              </a:r>
            </a:p>
          </p:txBody>
        </p:sp>
        <p:grpSp>
          <p:nvGrpSpPr>
            <p:cNvPr id="13323" name="组合 5">
              <a:extLst>
                <a:ext uri="{FF2B5EF4-FFF2-40B4-BE49-F238E27FC236}">
                  <a16:creationId xmlns:a16="http://schemas.microsoft.com/office/drawing/2014/main" id="{0B7CE825-F98E-4914-AB23-107784CC227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613525" y="969963"/>
              <a:ext cx="1239838" cy="420687"/>
              <a:chOff x="664136" y="879728"/>
              <a:chExt cx="1620000" cy="540000"/>
            </a:xfrm>
          </p:grpSpPr>
          <p:sp>
            <p:nvSpPr>
              <p:cNvPr id="3" name="五角星 2">
                <a:extLst>
                  <a:ext uri="{FF2B5EF4-FFF2-40B4-BE49-F238E27FC236}">
                    <a16:creationId xmlns:a16="http://schemas.microsoft.com/office/drawing/2014/main" id="{EAE933FC-4DD1-40E1-8FE0-0836D02EECB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64136" y="879728"/>
                <a:ext cx="539308" cy="540000"/>
              </a:xfrm>
              <a:prstGeom prst="star5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4" name="五角星 3">
                <a:extLst>
                  <a:ext uri="{FF2B5EF4-FFF2-40B4-BE49-F238E27FC236}">
                    <a16:creationId xmlns:a16="http://schemas.microsoft.com/office/drawing/2014/main" id="{4E169952-ECDD-48D3-B026-CFF55EFDED6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203444" y="879728"/>
                <a:ext cx="541383" cy="540000"/>
              </a:xfrm>
              <a:prstGeom prst="star5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5" name="五角星 4">
                <a:extLst>
                  <a:ext uri="{FF2B5EF4-FFF2-40B4-BE49-F238E27FC236}">
                    <a16:creationId xmlns:a16="http://schemas.microsoft.com/office/drawing/2014/main" id="{17912236-0A8A-4F78-ABD6-6BA0E0BE973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44828" y="879728"/>
                <a:ext cx="539308" cy="540000"/>
              </a:xfrm>
              <a:prstGeom prst="star5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</p:grp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8EFEFBB2-6266-47DF-B43B-82AC25C6D51C}"/>
              </a:ext>
            </a:extLst>
          </p:cNvPr>
          <p:cNvGrpSpPr>
            <a:grpSpLocks/>
          </p:cNvGrpSpPr>
          <p:nvPr/>
        </p:nvGrpSpPr>
        <p:grpSpPr bwMode="auto">
          <a:xfrm>
            <a:off x="838200" y="3886200"/>
            <a:ext cx="7239000" cy="2438400"/>
            <a:chOff x="838200" y="3886200"/>
            <a:chExt cx="7239000" cy="2438400"/>
          </a:xfrm>
        </p:grpSpPr>
        <p:sp>
          <p:nvSpPr>
            <p:cNvPr id="13316" name="Text Box 2">
              <a:extLst>
                <a:ext uri="{FF2B5EF4-FFF2-40B4-BE49-F238E27FC236}">
                  <a16:creationId xmlns:a16="http://schemas.microsoft.com/office/drawing/2014/main" id="{37AA2FC7-BC0A-49D6-BA80-2F0FDFC96D0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38200" y="3886200"/>
              <a:ext cx="44958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en-US" sz="2400" b="1">
                  <a:solidFill>
                    <a:schemeClr val="tx2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 </a:t>
              </a:r>
              <a:r>
                <a:rPr lang="en-US" altLang="zh-CN" sz="2400" b="1">
                  <a:solidFill>
                    <a:schemeClr val="tx2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B.  </a:t>
              </a:r>
              <a:r>
                <a:rPr lang="zh-CN" altLang="en-US" sz="2400" b="1">
                  <a:solidFill>
                    <a:schemeClr val="tx2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确定母体            </a:t>
              </a:r>
            </a:p>
          </p:txBody>
        </p:sp>
        <p:sp>
          <p:nvSpPr>
            <p:cNvPr id="13317" name="Text Box 3">
              <a:extLst>
                <a:ext uri="{FF2B5EF4-FFF2-40B4-BE49-F238E27FC236}">
                  <a16:creationId xmlns:a16="http://schemas.microsoft.com/office/drawing/2014/main" id="{75F667A8-1E36-4631-8AD7-777E39C526F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38800" y="4114800"/>
              <a:ext cx="24384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en-US" sz="2400" b="1">
                  <a:solidFill>
                    <a:srgbClr val="FF3300"/>
                  </a:solidFill>
                  <a:ea typeface="黑体" panose="02010609060101010101" pitchFamily="49" charset="-122"/>
                </a:rPr>
                <a:t>“</a:t>
              </a:r>
              <a:r>
                <a:rPr lang="zh-CN" altLang="en-US" sz="2400" b="1">
                  <a:solidFill>
                    <a:srgbClr val="FF33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主链</a:t>
              </a:r>
              <a:r>
                <a:rPr lang="zh-CN" altLang="en-US" sz="2400" b="1">
                  <a:solidFill>
                    <a:srgbClr val="FF3300"/>
                  </a:solidFill>
                  <a:ea typeface="黑体" panose="02010609060101010101" pitchFamily="49" charset="-122"/>
                </a:rPr>
                <a:t>”</a:t>
              </a:r>
              <a:endParaRPr lang="zh-CN" altLang="en-US" sz="2400" b="1">
                <a:solidFill>
                  <a:srgbClr val="FF3300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3318" name="Text Box 4">
              <a:extLst>
                <a:ext uri="{FF2B5EF4-FFF2-40B4-BE49-F238E27FC236}">
                  <a16:creationId xmlns:a16="http://schemas.microsoft.com/office/drawing/2014/main" id="{4A8F286F-55B5-4D0D-95C6-33E62119AAC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00200" y="4800600"/>
              <a:ext cx="35052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en-US" sz="2400" b="1">
                  <a:solidFill>
                    <a:srgbClr val="6633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含母体官能团的最长链</a:t>
              </a:r>
            </a:p>
          </p:txBody>
        </p:sp>
        <p:graphicFrame>
          <p:nvGraphicFramePr>
            <p:cNvPr id="13319" name="Object 5">
              <a:extLst>
                <a:ext uri="{FF2B5EF4-FFF2-40B4-BE49-F238E27FC236}">
                  <a16:creationId xmlns:a16="http://schemas.microsoft.com/office/drawing/2014/main" id="{2BE044E5-3DB0-4AC8-978A-7A3410065230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5075238" y="4721225"/>
            <a:ext cx="2403475" cy="10731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402" r:id="rId3" imgW="1148080" imgH="513080" progId="ChemDraw.Document.6.0">
                    <p:embed/>
                  </p:oleObj>
                </mc:Choice>
                <mc:Fallback>
                  <p:oleObj r:id="rId3" imgW="1148080" imgH="513080" progId="ChemDraw.Document.6.0">
                    <p:embed/>
                    <p:pic>
                      <p:nvPicPr>
                        <p:cNvPr id="0" name="Object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075238" y="4721225"/>
                          <a:ext cx="2403475" cy="10731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6" name="Text Box 6">
              <a:extLst>
                <a:ext uri="{FF2B5EF4-FFF2-40B4-BE49-F238E27FC236}">
                  <a16:creationId xmlns:a16="http://schemas.microsoft.com/office/drawing/2014/main" id="{D008F522-2623-401E-9385-6CAB2DE92B4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00600" y="5867400"/>
              <a:ext cx="3124200" cy="457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zh-CN" altLang="en-US" sz="2400" b="1" dirty="0">
                  <a:solidFill>
                    <a:srgbClr val="6633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黑体" pitchFamily="2" charset="-122"/>
                  <a:ea typeface="黑体" pitchFamily="2" charset="-122"/>
                </a:rPr>
                <a:t>主链：戊酸</a:t>
              </a:r>
            </a:p>
          </p:txBody>
        </p:sp>
        <p:sp>
          <p:nvSpPr>
            <p:cNvPr id="2" name="任意多边形 1">
              <a:extLst>
                <a:ext uri="{FF2B5EF4-FFF2-40B4-BE49-F238E27FC236}">
                  <a16:creationId xmlns:a16="http://schemas.microsoft.com/office/drawing/2014/main" id="{245FD072-3709-4CD9-A59A-6265F5C83BC7}"/>
                </a:ext>
              </a:extLst>
            </p:cNvPr>
            <p:cNvSpPr/>
            <p:nvPr/>
          </p:nvSpPr>
          <p:spPr>
            <a:xfrm>
              <a:off x="5568950" y="4687888"/>
              <a:ext cx="1857375" cy="738187"/>
            </a:xfrm>
            <a:custGeom>
              <a:avLst/>
              <a:gdLst>
                <a:gd name="connsiteX0" fmla="*/ 1146724 w 1856173"/>
                <a:gd name="connsiteY0" fmla="*/ 57647 h 738555"/>
                <a:gd name="connsiteX1" fmla="*/ 106200 w 1856173"/>
                <a:gd name="connsiteY1" fmla="*/ 57647 h 738555"/>
                <a:gd name="connsiteX2" fmla="*/ 232324 w 1856173"/>
                <a:gd name="connsiteY2" fmla="*/ 656736 h 738555"/>
                <a:gd name="connsiteX3" fmla="*/ 1856173 w 1856173"/>
                <a:gd name="connsiteY3" fmla="*/ 719798 h 738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6173" h="738555">
                  <a:moveTo>
                    <a:pt x="1146724" y="57647"/>
                  </a:moveTo>
                  <a:cubicBezTo>
                    <a:pt x="702662" y="7723"/>
                    <a:pt x="258600" y="-42201"/>
                    <a:pt x="106200" y="57647"/>
                  </a:cubicBezTo>
                  <a:cubicBezTo>
                    <a:pt x="-46200" y="157495"/>
                    <a:pt x="-59338" y="546378"/>
                    <a:pt x="232324" y="656736"/>
                  </a:cubicBezTo>
                  <a:cubicBezTo>
                    <a:pt x="523986" y="767094"/>
                    <a:pt x="1525097" y="740819"/>
                    <a:pt x="1856173" y="719798"/>
                  </a:cubicBezTo>
                </a:path>
              </a:pathLst>
            </a:cu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</p:grp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CF47FDA4-DA5C-4223-8937-124B25A394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5EB685-DF97-47B7-8D6B-D3520E861038}" type="datetime11">
              <a:rPr lang="zh-CN" altLang="en-US" smtClean="0"/>
              <a:t>18:38:26</a:t>
            </a:fld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8E4B08C4-F067-4FA4-A577-E9D14DCCFA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379CA-290F-4386-B024-4CDB787C03D0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>
            <a:extLst>
              <a:ext uri="{FF2B5EF4-FFF2-40B4-BE49-F238E27FC236}">
                <a16:creationId xmlns:a16="http://schemas.microsoft.com/office/drawing/2014/main" id="{E52AB29A-3163-4F20-AB0D-5660241E28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533400"/>
            <a:ext cx="62484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3200" b="1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2" charset="-122"/>
              </a:rPr>
              <a:t>Step II:  numbering     </a:t>
            </a:r>
            <a:r>
              <a:rPr lang="zh-CN" altLang="en-US" sz="2400" b="1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2" charset="-122"/>
              </a:rPr>
              <a:t>编号</a:t>
            </a:r>
            <a:endParaRPr lang="en-US" sz="2400" b="1" dirty="0"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ea typeface="黑体" pitchFamily="2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C507B7D-F73F-4F1D-A76A-8BE45EB856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89" y="1109617"/>
            <a:ext cx="9036022" cy="5367303"/>
          </a:xfrm>
          <a:prstGeom prst="rect">
            <a:avLst/>
          </a:prstGeom>
        </p:spPr>
      </p:pic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1C7540E-D670-4055-80F0-A853CB9446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EB1174-8E1A-4A9D-8698-FED209A3F62A}" type="datetime11">
              <a:rPr lang="zh-CN" altLang="en-US" smtClean="0"/>
              <a:t>18:38:26</a:t>
            </a:fld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14FA7F4-C2CF-4FB1-8B53-0E1462E71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379CA-290F-4386-B024-4CDB787C03D0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>
            <a:extLst>
              <a:ext uri="{FF2B5EF4-FFF2-40B4-BE49-F238E27FC236}">
                <a16:creationId xmlns:a16="http://schemas.microsoft.com/office/drawing/2014/main" id="{FA1CF6D3-A6BD-4EE7-873F-C2DBF3BFD3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457200"/>
            <a:ext cx="63246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3200" b="1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2" charset="-122"/>
              </a:rPr>
              <a:t>Step III:  nomenclature    </a:t>
            </a:r>
            <a:r>
              <a:rPr lang="zh-CN" altLang="en-US" sz="2800" b="1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2" charset="-122"/>
              </a:rPr>
              <a:t>书写</a:t>
            </a:r>
            <a:endParaRPr lang="en-US" sz="2800" b="1" dirty="0"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ea typeface="黑体" pitchFamily="2" charset="-122"/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5FD51963-69C5-423D-82B2-3405DD3EE2B3}"/>
              </a:ext>
            </a:extLst>
          </p:cNvPr>
          <p:cNvGrpSpPr>
            <a:grpSpLocks/>
          </p:cNvGrpSpPr>
          <p:nvPr/>
        </p:nvGrpSpPr>
        <p:grpSpPr bwMode="auto">
          <a:xfrm>
            <a:off x="188913" y="1282700"/>
            <a:ext cx="8991600" cy="5270500"/>
            <a:chOff x="189294" y="1282659"/>
            <a:chExt cx="8991484" cy="5270459"/>
          </a:xfrm>
        </p:grpSpPr>
        <p:sp>
          <p:nvSpPr>
            <p:cNvPr id="15364" name="Text Box 4">
              <a:extLst>
                <a:ext uri="{FF2B5EF4-FFF2-40B4-BE49-F238E27FC236}">
                  <a16:creationId xmlns:a16="http://schemas.microsoft.com/office/drawing/2014/main" id="{E5CE8C27-4B42-499C-BF92-8A016650C2D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31670" y="2197059"/>
              <a:ext cx="7696200" cy="1016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en-US" sz="2400" b="1">
                  <a:solidFill>
                    <a:srgbClr val="006600"/>
                  </a:solidFill>
                  <a:ea typeface="黑体" panose="02010609060101010101" pitchFamily="49" charset="-122"/>
                </a:rPr>
                <a:t>若有几个相同的支链，则在支链前加“二、三”等数字，</a:t>
              </a:r>
            </a:p>
            <a:p>
              <a:pPr eaLnBrk="1" hangingPunct="1">
                <a:spcBef>
                  <a:spcPct val="50000"/>
                </a:spcBef>
              </a:pPr>
              <a:r>
                <a:rPr lang="zh-CN" altLang="en-US" sz="2400" b="1">
                  <a:solidFill>
                    <a:srgbClr val="006600"/>
                  </a:solidFill>
                  <a:ea typeface="黑体" panose="02010609060101010101" pitchFamily="49" charset="-122"/>
                </a:rPr>
                <a:t>表示支链位置的几个阿拉伯数字之间用逗号</a:t>
              </a:r>
            </a:p>
          </p:txBody>
        </p:sp>
        <p:grpSp>
          <p:nvGrpSpPr>
            <p:cNvPr id="15365" name="组合 7">
              <a:extLst>
                <a:ext uri="{FF2B5EF4-FFF2-40B4-BE49-F238E27FC236}">
                  <a16:creationId xmlns:a16="http://schemas.microsoft.com/office/drawing/2014/main" id="{51EA3560-3513-40A4-9EEC-F5C38B7948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4912" y="1282659"/>
              <a:ext cx="8515900" cy="762000"/>
              <a:chOff x="381110" y="1282659"/>
              <a:chExt cx="8515900" cy="762000"/>
            </a:xfrm>
          </p:grpSpPr>
          <p:sp>
            <p:nvSpPr>
              <p:cNvPr id="3" name="Text Box 3">
                <a:extLst>
                  <a:ext uri="{FF2B5EF4-FFF2-40B4-BE49-F238E27FC236}">
                    <a16:creationId xmlns:a16="http://schemas.microsoft.com/office/drawing/2014/main" id="{0AFDB6A1-614B-44F2-A869-53BC33FE9D3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81378" y="1358858"/>
                <a:ext cx="8515240" cy="47783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  <a:defRPr/>
                </a:pPr>
                <a:r>
                  <a:rPr lang="zh-CN" altLang="en-US" sz="2500" b="1" dirty="0">
                    <a:solidFill>
                      <a:schemeClr val="tx2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ea typeface="黑体" pitchFamily="2" charset="-122"/>
                  </a:rPr>
                  <a:t>取代基位号（</a:t>
                </a:r>
                <a:r>
                  <a:rPr lang="zh-CN" altLang="en-US" sz="2500" b="1" dirty="0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ea typeface="黑体" pitchFamily="2" charset="-122"/>
                  </a:rPr>
                  <a:t>顺序规则</a:t>
                </a:r>
                <a:r>
                  <a:rPr lang="zh-CN" altLang="en-US" sz="2500" b="1" dirty="0">
                    <a:solidFill>
                      <a:schemeClr val="tx2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ea typeface="黑体" pitchFamily="2" charset="-122"/>
                  </a:rPr>
                  <a:t>）</a:t>
                </a:r>
                <a:r>
                  <a:rPr lang="en-US" sz="2500" b="1" dirty="0">
                    <a:solidFill>
                      <a:schemeClr val="tx2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ea typeface="黑体" pitchFamily="2" charset="-122"/>
                  </a:rPr>
                  <a:t>-</a:t>
                </a:r>
                <a:r>
                  <a:rPr lang="zh-CN" altLang="en-US" sz="2500" b="1" dirty="0">
                    <a:solidFill>
                      <a:schemeClr val="tx2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ea typeface="黑体" pitchFamily="2" charset="-122"/>
                  </a:rPr>
                  <a:t>取代基名称</a:t>
                </a:r>
                <a:r>
                  <a:rPr lang="en-US" sz="2500" b="1" dirty="0">
                    <a:solidFill>
                      <a:schemeClr val="tx2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ea typeface="黑体" pitchFamily="2" charset="-122"/>
                  </a:rPr>
                  <a:t>-</a:t>
                </a:r>
                <a:r>
                  <a:rPr lang="zh-CN" altLang="en-US" sz="2500" b="1" dirty="0">
                    <a:solidFill>
                      <a:schemeClr val="tx2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ea typeface="黑体" pitchFamily="2" charset="-122"/>
                  </a:rPr>
                  <a:t>母体官能团位号</a:t>
                </a:r>
                <a:r>
                  <a:rPr lang="en-US" sz="2500" b="1" dirty="0">
                    <a:solidFill>
                      <a:schemeClr val="tx2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ea typeface="黑体" pitchFamily="2" charset="-122"/>
                  </a:rPr>
                  <a:t>-</a:t>
                </a:r>
                <a:r>
                  <a:rPr lang="zh-CN" altLang="en-US" sz="2500" b="1" dirty="0">
                    <a:solidFill>
                      <a:schemeClr val="tx2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ea typeface="黑体" pitchFamily="2" charset="-122"/>
                  </a:rPr>
                  <a:t>母体</a:t>
                </a:r>
                <a:endParaRPr lang="en-US" altLang="zh-CN" sz="2500" b="1" dirty="0">
                  <a:solidFill>
                    <a:schemeClr val="tx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ea typeface="黑体" pitchFamily="2" charset="-122"/>
                </a:endParaRPr>
              </a:p>
            </p:txBody>
          </p:sp>
          <p:sp>
            <p:nvSpPr>
              <p:cNvPr id="15377" name="AutoShape 5">
                <a:extLst>
                  <a:ext uri="{FF2B5EF4-FFF2-40B4-BE49-F238E27FC236}">
                    <a16:creationId xmlns:a16="http://schemas.microsoft.com/office/drawing/2014/main" id="{C814F7A2-94EF-4FF2-8440-22B04AD106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1110" y="1282659"/>
                <a:ext cx="8515900" cy="762000"/>
              </a:xfrm>
              <a:prstGeom prst="roundRect">
                <a:avLst>
                  <a:gd name="adj" fmla="val 16667"/>
                </a:avLst>
              </a:prstGeom>
              <a:noFill/>
              <a:ln w="38100">
                <a:solidFill>
                  <a:schemeClr val="tx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</p:grpSp>
        <p:graphicFrame>
          <p:nvGraphicFramePr>
            <p:cNvPr id="15366" name="Object 6">
              <a:extLst>
                <a:ext uri="{FF2B5EF4-FFF2-40B4-BE49-F238E27FC236}">
                  <a16:creationId xmlns:a16="http://schemas.microsoft.com/office/drawing/2014/main" id="{D3108B29-27EE-4B15-A23D-BB499E1BC572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912870" y="3828963"/>
            <a:ext cx="2743200" cy="8826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603" r:id="rId3" imgW="1576237" imgH="508169" progId="ChemDraw.Document.6.0">
                    <p:embed/>
                  </p:oleObj>
                </mc:Choice>
                <mc:Fallback>
                  <p:oleObj r:id="rId3" imgW="1576237" imgH="508169" progId="ChemDraw.Document.6.0">
                    <p:embed/>
                    <p:pic>
                      <p:nvPicPr>
                        <p:cNvPr id="0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12870" y="3828963"/>
                          <a:ext cx="2743200" cy="8826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5367" name="Text Box 7">
              <a:extLst>
                <a:ext uri="{FF2B5EF4-FFF2-40B4-BE49-F238E27FC236}">
                  <a16:creationId xmlns:a16="http://schemas.microsoft.com/office/drawing/2014/main" id="{A18AF690-CFDE-4807-9487-4E1BBE2DA16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46270" y="5152984"/>
              <a:ext cx="1524000" cy="396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000" b="1">
                  <a:solidFill>
                    <a:srgbClr val="0000FF"/>
                  </a:solidFill>
                  <a:ea typeface="黑体" panose="02010609060101010101" pitchFamily="49" charset="-122"/>
                </a:rPr>
                <a:t>3-</a:t>
              </a:r>
              <a:r>
                <a:rPr lang="zh-CN" altLang="en-US" sz="2000" b="1">
                  <a:solidFill>
                    <a:srgbClr val="0000FF"/>
                  </a:solidFill>
                  <a:ea typeface="黑体" panose="02010609060101010101" pitchFamily="49" charset="-122"/>
                </a:rPr>
                <a:t>羟基戊酸</a:t>
              </a:r>
            </a:p>
          </p:txBody>
        </p:sp>
        <p:graphicFrame>
          <p:nvGraphicFramePr>
            <p:cNvPr id="15368" name="Object 8">
              <a:extLst>
                <a:ext uri="{FF2B5EF4-FFF2-40B4-BE49-F238E27FC236}">
                  <a16:creationId xmlns:a16="http://schemas.microsoft.com/office/drawing/2014/main" id="{9B0956E5-AF6E-4B03-9D3A-4EBEF7279253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6037070" y="3436846"/>
            <a:ext cx="2590800" cy="14271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604" r:id="rId5" imgW="1466692" imgH="809419" progId="ChemDraw.Document.6.0">
                    <p:embed/>
                  </p:oleObj>
                </mc:Choice>
                <mc:Fallback>
                  <p:oleObj r:id="rId5" imgW="1466692" imgH="809419" progId="ChemDraw.Document.6.0">
                    <p:embed/>
                    <p:pic>
                      <p:nvPicPr>
                        <p:cNvPr id="0" name="Object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037070" y="3436846"/>
                          <a:ext cx="2590800" cy="142716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5369" name="Text Box 9">
              <a:extLst>
                <a:ext uri="{FF2B5EF4-FFF2-40B4-BE49-F238E27FC236}">
                  <a16:creationId xmlns:a16="http://schemas.microsoft.com/office/drawing/2014/main" id="{E6FC5A86-FC2A-4411-928E-521A63DA4A4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41870" y="5152984"/>
              <a:ext cx="2057400" cy="396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000" b="1">
                  <a:solidFill>
                    <a:srgbClr val="0000FF"/>
                  </a:solidFill>
                  <a:ea typeface="黑体" panose="02010609060101010101" pitchFamily="49" charset="-122"/>
                </a:rPr>
                <a:t>3,3-</a:t>
              </a:r>
              <a:r>
                <a:rPr lang="zh-CN" altLang="en-US" sz="2000" b="1">
                  <a:solidFill>
                    <a:srgbClr val="0000FF"/>
                  </a:solidFill>
                  <a:ea typeface="黑体" panose="02010609060101010101" pitchFamily="49" charset="-122"/>
                </a:rPr>
                <a:t>二甲基戊酸</a:t>
              </a:r>
            </a:p>
          </p:txBody>
        </p:sp>
        <p:graphicFrame>
          <p:nvGraphicFramePr>
            <p:cNvPr id="15370" name="Object 10">
              <a:extLst>
                <a:ext uri="{FF2B5EF4-FFF2-40B4-BE49-F238E27FC236}">
                  <a16:creationId xmlns:a16="http://schemas.microsoft.com/office/drawing/2014/main" id="{99B05204-BBF3-421C-B3B3-31AE5D9EA42E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45870" y="3509922"/>
            <a:ext cx="2286000" cy="14303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605" r:id="rId7" imgW="1293245" imgH="809419" progId="ChemDraw.Document.6.0">
                    <p:embed/>
                  </p:oleObj>
                </mc:Choice>
                <mc:Fallback>
                  <p:oleObj r:id="rId7" imgW="1293245" imgH="809419" progId="ChemDraw.Document.6.0">
                    <p:embed/>
                    <p:pic>
                      <p:nvPicPr>
                        <p:cNvPr id="0" name="Object 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5870" y="3509922"/>
                          <a:ext cx="2286000" cy="143033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5371" name="Text Box 11">
              <a:extLst>
                <a:ext uri="{FF2B5EF4-FFF2-40B4-BE49-F238E27FC236}">
                  <a16:creationId xmlns:a16="http://schemas.microsoft.com/office/drawing/2014/main" id="{A65D1A40-E631-4932-AE7B-80B6FDDD328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8270" y="5152984"/>
              <a:ext cx="1752600" cy="396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000" b="1">
                  <a:solidFill>
                    <a:srgbClr val="0000FF"/>
                  </a:solidFill>
                  <a:ea typeface="黑体" panose="02010609060101010101" pitchFamily="49" charset="-122"/>
                </a:rPr>
                <a:t>3-</a:t>
              </a:r>
              <a:r>
                <a:rPr lang="zh-CN" altLang="en-US" sz="2000" b="1">
                  <a:solidFill>
                    <a:srgbClr val="0000FF"/>
                  </a:solidFill>
                  <a:ea typeface="黑体" panose="02010609060101010101" pitchFamily="49" charset="-122"/>
                </a:rPr>
                <a:t>甲基</a:t>
              </a:r>
              <a:r>
                <a:rPr lang="en-US" altLang="zh-CN" sz="2000" b="1">
                  <a:solidFill>
                    <a:srgbClr val="0000FF"/>
                  </a:solidFill>
                  <a:ea typeface="黑体" panose="02010609060101010101" pitchFamily="49" charset="-122"/>
                </a:rPr>
                <a:t>-3-</a:t>
              </a:r>
              <a:r>
                <a:rPr lang="zh-CN" altLang="en-US" sz="2000" b="1">
                  <a:solidFill>
                    <a:srgbClr val="0000FF"/>
                  </a:solidFill>
                  <a:ea typeface="黑体" panose="02010609060101010101" pitchFamily="49" charset="-122"/>
                </a:rPr>
                <a:t>戊醇</a:t>
              </a:r>
              <a:endParaRPr lang="en-US" altLang="zh-CN" sz="2000" b="1">
                <a:solidFill>
                  <a:srgbClr val="0000FF"/>
                </a:solidFill>
                <a:ea typeface="黑体" panose="02010609060101010101" pitchFamily="49" charset="-122"/>
              </a:endParaRPr>
            </a:p>
          </p:txBody>
        </p:sp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74600FA1-F5A9-442B-94E1-4A58F327DC4D}"/>
                </a:ext>
              </a:extLst>
            </p:cNvPr>
            <p:cNvSpPr/>
            <p:nvPr/>
          </p:nvSpPr>
          <p:spPr>
            <a:xfrm>
              <a:off x="1084632" y="3416242"/>
              <a:ext cx="838189" cy="45719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78087C31-631B-411E-87EF-061AB740FFAE}"/>
                </a:ext>
              </a:extLst>
            </p:cNvPr>
            <p:cNvSpPr/>
            <p:nvPr/>
          </p:nvSpPr>
          <p:spPr>
            <a:xfrm>
              <a:off x="4742185" y="3721040"/>
              <a:ext cx="990587" cy="45719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5B7FD62B-C0F3-4CD8-866D-2F0AAC4E0B1B}"/>
                </a:ext>
              </a:extLst>
            </p:cNvPr>
            <p:cNvSpPr/>
            <p:nvPr/>
          </p:nvSpPr>
          <p:spPr>
            <a:xfrm>
              <a:off x="7713947" y="3894077"/>
              <a:ext cx="990587" cy="45719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5375" name="Text Box 3">
              <a:extLst>
                <a:ext uri="{FF2B5EF4-FFF2-40B4-BE49-F238E27FC236}">
                  <a16:creationId xmlns:a16="http://schemas.microsoft.com/office/drawing/2014/main" id="{80A901BC-4321-4551-91D0-AE7604D990F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9294" y="5600934"/>
              <a:ext cx="8991484" cy="952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25000"/>
                </a:lnSpc>
                <a:spcBef>
                  <a:spcPct val="50000"/>
                </a:spcBef>
              </a:pPr>
              <a:r>
                <a:rPr lang="zh-CN" altLang="en-US" sz="2400" b="1">
                  <a:solidFill>
                    <a:srgbClr val="660033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顺序规则</a:t>
              </a:r>
              <a:r>
                <a:rPr lang="zh-CN" altLang="en-US" sz="2400" b="1">
                  <a:solidFill>
                    <a:schemeClr val="tx2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：为了决定有关原子或基团排列顺序而人为定下的规则。中文系统命名法借用次序规则来规定取代基在命名中的列出顺序 </a:t>
              </a:r>
            </a:p>
          </p:txBody>
        </p:sp>
      </p:grp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D579028-A0CB-4FEB-8D43-884DAAC646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3282D6-873D-4D5E-8D76-AF50A8DF81D3}" type="datetime11">
              <a:rPr lang="zh-CN" altLang="en-US" smtClean="0"/>
              <a:t>18:38:26</a:t>
            </a:fld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4EFE737-C609-44CC-959E-0B8291C45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379CA-290F-4386-B024-4CDB787C03D0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ext Box 2">
            <a:extLst>
              <a:ext uri="{FF2B5EF4-FFF2-40B4-BE49-F238E27FC236}">
                <a16:creationId xmlns:a16="http://schemas.microsoft.com/office/drawing/2014/main" id="{B93F6999-4ABC-4577-9125-5C5F27A913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1066800"/>
            <a:ext cx="71628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 typeface="Wingdings" panose="05000000000000000000" pitchFamily="2" charset="2"/>
              <a:buChar char="Ø"/>
            </a:pPr>
            <a:r>
              <a:rPr lang="zh-CN" altLang="en-US" sz="2400" b="1">
                <a:solidFill>
                  <a:schemeClr val="tx2"/>
                </a:solidFill>
                <a:ea typeface="黑体" panose="02010609060101010101" pitchFamily="49" charset="-122"/>
              </a:rPr>
              <a:t> 复杂结构命名的几个小原则</a:t>
            </a:r>
          </a:p>
        </p:txBody>
      </p:sp>
      <p:sp>
        <p:nvSpPr>
          <p:cNvPr id="16387" name="AutoShape 3">
            <a:extLst>
              <a:ext uri="{FF2B5EF4-FFF2-40B4-BE49-F238E27FC236}">
                <a16:creationId xmlns:a16="http://schemas.microsoft.com/office/drawing/2014/main" id="{F3B34E11-E04B-478A-B174-B775DFFD53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32225" y="992188"/>
            <a:ext cx="1044575" cy="609600"/>
          </a:xfrm>
          <a:prstGeom prst="roundRect">
            <a:avLst>
              <a:gd name="adj" fmla="val 16667"/>
            </a:avLst>
          </a:prstGeom>
          <a:noFill/>
          <a:ln w="28575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16388" name="Object 2">
            <a:extLst>
              <a:ext uri="{FF2B5EF4-FFF2-40B4-BE49-F238E27FC236}">
                <a16:creationId xmlns:a16="http://schemas.microsoft.com/office/drawing/2014/main" id="{D0DB6879-F618-47B0-8541-A411D8B0031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143000" y="2009775"/>
          <a:ext cx="2911475" cy="1114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50" r:id="rId3" imgW="1650960" imgH="625680" progId="ChemDraw.Document.6.0">
                  <p:embed/>
                </p:oleObj>
              </mc:Choice>
              <mc:Fallback>
                <p:oleObj r:id="rId3" imgW="1650960" imgH="625680" progId="ChemDraw.Document.6.0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2009775"/>
                        <a:ext cx="2911475" cy="1114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389" name="Object 3">
            <a:extLst>
              <a:ext uri="{FF2B5EF4-FFF2-40B4-BE49-F238E27FC236}">
                <a16:creationId xmlns:a16="http://schemas.microsoft.com/office/drawing/2014/main" id="{27DF4D3C-400A-4758-9E47-692CF9E247A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800600" y="2009775"/>
          <a:ext cx="2911475" cy="1114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51" r:id="rId5" imgW="1650960" imgH="625680" progId="ChemDraw.Document.6.0">
                  <p:embed/>
                </p:oleObj>
              </mc:Choice>
              <mc:Fallback>
                <p:oleObj r:id="rId5" imgW="1650960" imgH="625680" progId="ChemDraw.Document.6.0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00600" y="2009775"/>
                        <a:ext cx="2911475" cy="1114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6390" name="直接连接符 5">
            <a:extLst>
              <a:ext uri="{FF2B5EF4-FFF2-40B4-BE49-F238E27FC236}">
                <a16:creationId xmlns:a16="http://schemas.microsoft.com/office/drawing/2014/main" id="{A2072990-7D7C-45D2-8934-AE8610087EAD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139825" y="2798763"/>
            <a:ext cx="2286000" cy="1587"/>
          </a:xfrm>
          <a:prstGeom prst="line">
            <a:avLst/>
          </a:prstGeom>
          <a:noFill/>
          <a:ln w="25400">
            <a:solidFill>
              <a:srgbClr val="0BD0D9"/>
            </a:solidFill>
            <a:round/>
            <a:headEnd/>
            <a:tailEnd/>
          </a:ln>
          <a:effectLst>
            <a:outerShdw dist="38100" dir="5400000" algn="ctr" rotWithShape="0">
              <a:srgbClr val="004548">
                <a:alpha val="45998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391" name="直接连接符 7">
            <a:extLst>
              <a:ext uri="{FF2B5EF4-FFF2-40B4-BE49-F238E27FC236}">
                <a16:creationId xmlns:a16="http://schemas.microsoft.com/office/drawing/2014/main" id="{C58DF8DB-CD08-4239-BBD4-AE1D5EA10D14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3416300" y="2382838"/>
            <a:ext cx="762000" cy="419100"/>
          </a:xfrm>
          <a:prstGeom prst="line">
            <a:avLst/>
          </a:prstGeom>
          <a:noFill/>
          <a:ln w="25400">
            <a:solidFill>
              <a:srgbClr val="0BD0D9"/>
            </a:solidFill>
            <a:round/>
            <a:headEnd/>
            <a:tailEnd/>
          </a:ln>
          <a:effectLst>
            <a:outerShdw dist="38100" dir="5400000" algn="ctr" rotWithShape="0">
              <a:srgbClr val="004548">
                <a:alpha val="45998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392" name="直接连接符 10">
            <a:extLst>
              <a:ext uri="{FF2B5EF4-FFF2-40B4-BE49-F238E27FC236}">
                <a16:creationId xmlns:a16="http://schemas.microsoft.com/office/drawing/2014/main" id="{283DC8E6-7635-4021-917F-4FDCB1B11668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816475" y="2847975"/>
            <a:ext cx="1981200" cy="1588"/>
          </a:xfrm>
          <a:prstGeom prst="line">
            <a:avLst/>
          </a:prstGeom>
          <a:noFill/>
          <a:ln w="25400">
            <a:solidFill>
              <a:srgbClr val="0BD0D9"/>
            </a:solidFill>
            <a:round/>
            <a:headEnd/>
            <a:tailEnd/>
          </a:ln>
          <a:effectLst>
            <a:outerShdw dist="38100" dir="5400000" algn="ctr" rotWithShape="0">
              <a:srgbClr val="004548">
                <a:alpha val="45998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393" name="直接连接符 12">
            <a:extLst>
              <a:ext uri="{FF2B5EF4-FFF2-40B4-BE49-F238E27FC236}">
                <a16:creationId xmlns:a16="http://schemas.microsoft.com/office/drawing/2014/main" id="{9A071D03-058B-4188-83F3-CF73C37D95F0}"/>
              </a:ext>
            </a:extLst>
          </p:cNvPr>
          <p:cNvCxnSpPr>
            <a:cxnSpLocks noChangeShapeType="1"/>
          </p:cNvCxnSpPr>
          <p:nvPr/>
        </p:nvCxnSpPr>
        <p:spPr bwMode="auto">
          <a:xfrm rot="5400000" flipH="1" flipV="1">
            <a:off x="6378575" y="2352675"/>
            <a:ext cx="914400" cy="76200"/>
          </a:xfrm>
          <a:prstGeom prst="line">
            <a:avLst/>
          </a:prstGeom>
          <a:noFill/>
          <a:ln w="25400">
            <a:solidFill>
              <a:srgbClr val="0BD0D9"/>
            </a:solidFill>
            <a:round/>
            <a:headEnd/>
            <a:tailEnd/>
          </a:ln>
          <a:effectLst>
            <a:outerShdw dist="38100" dir="5400000" algn="ctr" rotWithShape="0">
              <a:srgbClr val="004548">
                <a:alpha val="45998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6394" name="Text Box 10">
            <a:extLst>
              <a:ext uri="{FF2B5EF4-FFF2-40B4-BE49-F238E27FC236}">
                <a16:creationId xmlns:a16="http://schemas.microsoft.com/office/drawing/2014/main" id="{A0BE0560-F164-4510-AAF0-B9D23582E4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3352800"/>
            <a:ext cx="5562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lang="zh-CN" altLang="en-US" b="1">
              <a:ea typeface="黑体" panose="02010609060101010101" pitchFamily="49" charset="-122"/>
            </a:endParaRPr>
          </a:p>
        </p:txBody>
      </p:sp>
      <p:sp>
        <p:nvSpPr>
          <p:cNvPr id="16395" name="Text Box 11">
            <a:extLst>
              <a:ext uri="{FF2B5EF4-FFF2-40B4-BE49-F238E27FC236}">
                <a16:creationId xmlns:a16="http://schemas.microsoft.com/office/drawing/2014/main" id="{08887230-29DA-4032-91DA-9D51FEFB94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19600" y="3603625"/>
            <a:ext cx="4419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400" b="1">
                <a:solidFill>
                  <a:srgbClr val="660033"/>
                </a:solidFill>
                <a:ea typeface="黑体" panose="02010609060101010101" pitchFamily="49" charset="-122"/>
              </a:rPr>
              <a:t>均为“己烷”，如何选主链？</a:t>
            </a:r>
          </a:p>
        </p:txBody>
      </p:sp>
      <p:sp>
        <p:nvSpPr>
          <p:cNvPr id="12" name="Text Box 12">
            <a:extLst>
              <a:ext uri="{FF2B5EF4-FFF2-40B4-BE49-F238E27FC236}">
                <a16:creationId xmlns:a16="http://schemas.microsoft.com/office/drawing/2014/main" id="{82A628CC-CE09-44E5-82B9-54A23317D0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2600" y="4746625"/>
            <a:ext cx="6477000" cy="968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528763" indent="-152876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50000"/>
              </a:spcBef>
            </a:pPr>
            <a:r>
              <a:rPr lang="zh-CN" altLang="en-US" sz="2400" b="1">
                <a:solidFill>
                  <a:schemeClr val="tx2"/>
                </a:solidFill>
                <a:ea typeface="黑体" panose="02010609060101010101" pitchFamily="49" charset="-122"/>
              </a:rPr>
              <a:t>小原则一：如有多个等长的候选主链，则选含有支链数目最多的为主链。</a:t>
            </a:r>
          </a:p>
        </p:txBody>
      </p:sp>
      <p:grpSp>
        <p:nvGrpSpPr>
          <p:cNvPr id="13" name="Group 13">
            <a:extLst>
              <a:ext uri="{FF2B5EF4-FFF2-40B4-BE49-F238E27FC236}">
                <a16:creationId xmlns:a16="http://schemas.microsoft.com/office/drawing/2014/main" id="{E896D364-9631-4C37-B9A3-13BF5CE8762E}"/>
              </a:ext>
            </a:extLst>
          </p:cNvPr>
          <p:cNvGrpSpPr>
            <a:grpSpLocks/>
          </p:cNvGrpSpPr>
          <p:nvPr/>
        </p:nvGrpSpPr>
        <p:grpSpPr bwMode="auto">
          <a:xfrm>
            <a:off x="2057400" y="3124200"/>
            <a:ext cx="685800" cy="609600"/>
            <a:chOff x="0" y="0"/>
            <a:chExt cx="1582" cy="1325"/>
          </a:xfrm>
        </p:grpSpPr>
        <p:pic>
          <p:nvPicPr>
            <p:cNvPr id="16398" name="半闭框 13">
              <a:extLst>
                <a:ext uri="{FF2B5EF4-FFF2-40B4-BE49-F238E27FC236}">
                  <a16:creationId xmlns:a16="http://schemas.microsoft.com/office/drawing/2014/main" id="{49333307-05B7-407A-BEEE-C63341418552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582" cy="1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6399" name="Text Box 15">
              <a:extLst>
                <a:ext uri="{FF2B5EF4-FFF2-40B4-BE49-F238E27FC236}">
                  <a16:creationId xmlns:a16="http://schemas.microsoft.com/office/drawing/2014/main" id="{9CC46DDB-FF35-4500-A104-EAA2BC6C510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7436074">
              <a:off x="95" y="41"/>
              <a:ext cx="1392" cy="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10800000" vert="eaVert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 b="1">
                <a:ea typeface="黑体" panose="02010609060101010101" pitchFamily="49" charset="-122"/>
              </a:endParaRPr>
            </a:p>
          </p:txBody>
        </p:sp>
      </p:grp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B535CB7D-DD3A-43F2-999B-EE7465DD6B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4D9ED-424F-4666-9806-0CBBCAB18159}" type="datetime11">
              <a:rPr lang="zh-CN" altLang="en-US" smtClean="0"/>
              <a:t>18:38:26</a:t>
            </a:fld>
            <a:endParaRPr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27E14CB0-B4D8-46DE-B9CD-3142612C4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379CA-290F-4386-B024-4CDB787C03D0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utoUpdateAnimBg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10" name="Group 2">
            <a:extLst>
              <a:ext uri="{FF2B5EF4-FFF2-40B4-BE49-F238E27FC236}">
                <a16:creationId xmlns:a16="http://schemas.microsoft.com/office/drawing/2014/main" id="{745E67EB-F969-415F-A4D4-B29EEF87CEC5}"/>
              </a:ext>
            </a:extLst>
          </p:cNvPr>
          <p:cNvGrpSpPr>
            <a:grpSpLocks/>
          </p:cNvGrpSpPr>
          <p:nvPr/>
        </p:nvGrpSpPr>
        <p:grpSpPr bwMode="auto">
          <a:xfrm>
            <a:off x="774700" y="976313"/>
            <a:ext cx="7389813" cy="2119312"/>
            <a:chOff x="0" y="0"/>
            <a:chExt cx="4655" cy="1335"/>
          </a:xfrm>
        </p:grpSpPr>
        <p:graphicFrame>
          <p:nvGraphicFramePr>
            <p:cNvPr id="17418" name="Object 2">
              <a:extLst>
                <a:ext uri="{FF2B5EF4-FFF2-40B4-BE49-F238E27FC236}">
                  <a16:creationId xmlns:a16="http://schemas.microsoft.com/office/drawing/2014/main" id="{C5F37862-92B1-4079-BB1A-1BC10F60D499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8" y="0"/>
            <a:ext cx="2111" cy="129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589" r:id="rId3" imgW="1617840" imgH="982800" progId="ChemDraw.Document.6.0">
                    <p:embed/>
                  </p:oleObj>
                </mc:Choice>
                <mc:Fallback>
                  <p:oleObj r:id="rId3" imgW="1617840" imgH="982800" progId="ChemDraw.Document.6.0">
                    <p:embed/>
                    <p:pic>
                      <p:nvPicPr>
                        <p:cNvPr id="0" name="Object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" y="0"/>
                          <a:ext cx="2111" cy="129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7419" name="Object 4">
              <a:extLst>
                <a:ext uri="{FF2B5EF4-FFF2-40B4-BE49-F238E27FC236}">
                  <a16:creationId xmlns:a16="http://schemas.microsoft.com/office/drawing/2014/main" id="{F6F8535B-BF4F-4EA5-82AF-BEBF35C2DAF8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544" y="0"/>
            <a:ext cx="2111" cy="129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590" r:id="rId5" imgW="1617840" imgH="982800" progId="ChemDraw.Document.6.0">
                    <p:embed/>
                  </p:oleObj>
                </mc:Choice>
                <mc:Fallback>
                  <p:oleObj r:id="rId5" imgW="1617840" imgH="982800" progId="ChemDraw.Document.6.0">
                    <p:embed/>
                    <p:pic>
                      <p:nvPicPr>
                        <p:cNvPr id="0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44" y="0"/>
                          <a:ext cx="2111" cy="129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17420" name="直接连接符 5">
              <a:extLst>
                <a:ext uri="{FF2B5EF4-FFF2-40B4-BE49-F238E27FC236}">
                  <a16:creationId xmlns:a16="http://schemas.microsoft.com/office/drawing/2014/main" id="{4A18813B-36FF-44EC-8048-7D7899FEE3C0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0" y="528"/>
              <a:ext cx="2160" cy="1"/>
            </a:xfrm>
            <a:prstGeom prst="line">
              <a:avLst/>
            </a:prstGeom>
            <a:noFill/>
            <a:ln w="25400">
              <a:solidFill>
                <a:srgbClr val="10CF9B"/>
              </a:solidFill>
              <a:round/>
              <a:headEnd/>
              <a:tailEnd/>
            </a:ln>
            <a:effectLst>
              <a:outerShdw dist="38100" dir="5400000" algn="ctr" rotWithShape="0">
                <a:srgbClr val="004531">
                  <a:alpha val="45998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7421" name="直接连接符 7">
              <a:extLst>
                <a:ext uri="{FF2B5EF4-FFF2-40B4-BE49-F238E27FC236}">
                  <a16:creationId xmlns:a16="http://schemas.microsoft.com/office/drawing/2014/main" id="{AC209C47-64DC-4AD9-BF8A-6905AC1600AF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3600" y="528"/>
              <a:ext cx="960" cy="1"/>
            </a:xfrm>
            <a:prstGeom prst="line">
              <a:avLst/>
            </a:prstGeom>
            <a:noFill/>
            <a:ln w="25400">
              <a:solidFill>
                <a:srgbClr val="10CF9B"/>
              </a:solidFill>
              <a:round/>
              <a:headEnd/>
              <a:tailEnd/>
            </a:ln>
            <a:effectLst>
              <a:outerShdw dist="38100" dir="5400000" algn="ctr" rotWithShape="0">
                <a:srgbClr val="004531">
                  <a:alpha val="45998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7422" name="直接连接符 11">
              <a:extLst>
                <a:ext uri="{FF2B5EF4-FFF2-40B4-BE49-F238E27FC236}">
                  <a16:creationId xmlns:a16="http://schemas.microsoft.com/office/drawing/2014/main" id="{E10BD22B-1E18-499C-80E3-BDAAE5879427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>
              <a:off x="3215" y="909"/>
              <a:ext cx="768" cy="1"/>
            </a:xfrm>
            <a:prstGeom prst="line">
              <a:avLst/>
            </a:prstGeom>
            <a:noFill/>
            <a:ln w="25400">
              <a:solidFill>
                <a:srgbClr val="10CF9B"/>
              </a:solidFill>
              <a:round/>
              <a:headEnd/>
              <a:tailEnd/>
            </a:ln>
            <a:effectLst>
              <a:outerShdw dist="38100" dir="5400000" algn="ctr" rotWithShape="0">
                <a:srgbClr val="004531">
                  <a:alpha val="45998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7423" name="TextBox 12">
              <a:extLst>
                <a:ext uri="{FF2B5EF4-FFF2-40B4-BE49-F238E27FC236}">
                  <a16:creationId xmlns:a16="http://schemas.microsoft.com/office/drawing/2014/main" id="{2F32D96D-00C3-4710-A265-78E3EF8E91A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" y="103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b="1">
                  <a:solidFill>
                    <a:srgbClr val="FF0000"/>
                  </a:solidFill>
                  <a:ea typeface="黑体" panose="02010609060101010101" pitchFamily="49" charset="-122"/>
                </a:rPr>
                <a:t>1</a:t>
              </a:r>
              <a:endParaRPr lang="zh-CN" altLang="en-US" b="1">
                <a:solidFill>
                  <a:srgbClr val="FF0000"/>
                </a:solidFill>
                <a:ea typeface="黑体" panose="02010609060101010101" pitchFamily="49" charset="-122"/>
              </a:endParaRPr>
            </a:p>
          </p:txBody>
        </p:sp>
        <p:sp>
          <p:nvSpPr>
            <p:cNvPr id="17424" name="TextBox 13">
              <a:extLst>
                <a:ext uri="{FF2B5EF4-FFF2-40B4-BE49-F238E27FC236}">
                  <a16:creationId xmlns:a16="http://schemas.microsoft.com/office/drawing/2014/main" id="{1A777CE2-5897-42AA-9FB9-7EF3CC5F1C8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64" y="96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b="1">
                  <a:solidFill>
                    <a:srgbClr val="FF0000"/>
                  </a:solidFill>
                  <a:ea typeface="黑体" panose="02010609060101010101" pitchFamily="49" charset="-122"/>
                </a:rPr>
                <a:t>4</a:t>
              </a:r>
              <a:endParaRPr lang="zh-CN" altLang="en-US" b="1">
                <a:solidFill>
                  <a:srgbClr val="FF0000"/>
                </a:solidFill>
                <a:ea typeface="黑体" panose="02010609060101010101" pitchFamily="49" charset="-122"/>
              </a:endParaRPr>
            </a:p>
          </p:txBody>
        </p:sp>
        <p:sp>
          <p:nvSpPr>
            <p:cNvPr id="17425" name="TextBox 14">
              <a:extLst>
                <a:ext uri="{FF2B5EF4-FFF2-40B4-BE49-F238E27FC236}">
                  <a16:creationId xmlns:a16="http://schemas.microsoft.com/office/drawing/2014/main" id="{9F541220-04FD-4FD4-B793-3ED6B32B70E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20" y="151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b="1">
                  <a:solidFill>
                    <a:srgbClr val="FF0000"/>
                  </a:solidFill>
                  <a:ea typeface="黑体" panose="02010609060101010101" pitchFamily="49" charset="-122"/>
                </a:rPr>
                <a:t>3</a:t>
              </a:r>
              <a:endParaRPr lang="zh-CN" altLang="en-US" b="1">
                <a:solidFill>
                  <a:srgbClr val="FF0000"/>
                </a:solidFill>
                <a:ea typeface="黑体" panose="02010609060101010101" pitchFamily="49" charset="-122"/>
              </a:endParaRPr>
            </a:p>
          </p:txBody>
        </p:sp>
        <p:sp>
          <p:nvSpPr>
            <p:cNvPr id="17426" name="TextBox 15">
              <a:extLst>
                <a:ext uri="{FF2B5EF4-FFF2-40B4-BE49-F238E27FC236}">
                  <a16:creationId xmlns:a16="http://schemas.microsoft.com/office/drawing/2014/main" id="{464EB02C-60F7-477E-A575-E07DED00514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1" y="103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b="1">
                  <a:solidFill>
                    <a:srgbClr val="FF0000"/>
                  </a:solidFill>
                  <a:ea typeface="黑体" panose="02010609060101010101" pitchFamily="49" charset="-122"/>
                </a:rPr>
                <a:t>2</a:t>
              </a:r>
              <a:endParaRPr lang="zh-CN" altLang="en-US" b="1">
                <a:solidFill>
                  <a:srgbClr val="FF0000"/>
                </a:solidFill>
                <a:ea typeface="黑体" panose="02010609060101010101" pitchFamily="49" charset="-122"/>
              </a:endParaRPr>
            </a:p>
          </p:txBody>
        </p:sp>
        <p:sp>
          <p:nvSpPr>
            <p:cNvPr id="17427" name="TextBox 16">
              <a:extLst>
                <a:ext uri="{FF2B5EF4-FFF2-40B4-BE49-F238E27FC236}">
                  <a16:creationId xmlns:a16="http://schemas.microsoft.com/office/drawing/2014/main" id="{401A4EB2-CFA7-47FB-9485-44A2953D5D8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92" y="96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b="1">
                  <a:solidFill>
                    <a:srgbClr val="FF0000"/>
                  </a:solidFill>
                  <a:ea typeface="黑体" panose="02010609060101010101" pitchFamily="49" charset="-122"/>
                </a:rPr>
                <a:t>6</a:t>
              </a:r>
              <a:endParaRPr lang="zh-CN" altLang="en-US" b="1">
                <a:solidFill>
                  <a:srgbClr val="FF0000"/>
                </a:solidFill>
                <a:ea typeface="黑体" panose="02010609060101010101" pitchFamily="49" charset="-122"/>
              </a:endParaRPr>
            </a:p>
          </p:txBody>
        </p:sp>
        <p:sp>
          <p:nvSpPr>
            <p:cNvPr id="17428" name="TextBox 17">
              <a:extLst>
                <a:ext uri="{FF2B5EF4-FFF2-40B4-BE49-F238E27FC236}">
                  <a16:creationId xmlns:a16="http://schemas.microsoft.com/office/drawing/2014/main" id="{6E2E9826-2771-42A1-8E8C-36A90E717F0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47" y="96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b="1">
                  <a:solidFill>
                    <a:srgbClr val="FF0000"/>
                  </a:solidFill>
                  <a:ea typeface="黑体" panose="02010609060101010101" pitchFamily="49" charset="-122"/>
                </a:rPr>
                <a:t>5</a:t>
              </a:r>
              <a:endParaRPr lang="zh-CN" altLang="en-US" b="1">
                <a:solidFill>
                  <a:srgbClr val="FF0000"/>
                </a:solidFill>
                <a:ea typeface="黑体" panose="02010609060101010101" pitchFamily="49" charset="-122"/>
              </a:endParaRPr>
            </a:p>
          </p:txBody>
        </p:sp>
        <p:sp>
          <p:nvSpPr>
            <p:cNvPr id="17429" name="TextBox 18">
              <a:extLst>
                <a:ext uri="{FF2B5EF4-FFF2-40B4-BE49-F238E27FC236}">
                  <a16:creationId xmlns:a16="http://schemas.microsoft.com/office/drawing/2014/main" id="{A87C8352-6C89-4957-A2E3-78CF1C32207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80" y="96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b="1">
                  <a:solidFill>
                    <a:srgbClr val="FF0000"/>
                  </a:solidFill>
                  <a:ea typeface="黑体" panose="02010609060101010101" pitchFamily="49" charset="-122"/>
                </a:rPr>
                <a:t>7</a:t>
              </a:r>
              <a:endParaRPr lang="zh-CN" altLang="en-US" b="1">
                <a:solidFill>
                  <a:srgbClr val="FF0000"/>
                </a:solidFill>
                <a:ea typeface="黑体" panose="02010609060101010101" pitchFamily="49" charset="-122"/>
              </a:endParaRPr>
            </a:p>
          </p:txBody>
        </p:sp>
        <p:sp>
          <p:nvSpPr>
            <p:cNvPr id="17430" name="TextBox 19">
              <a:extLst>
                <a:ext uri="{FF2B5EF4-FFF2-40B4-BE49-F238E27FC236}">
                  <a16:creationId xmlns:a16="http://schemas.microsoft.com/office/drawing/2014/main" id="{9E7E1336-15AA-4411-8A84-E772DFBA0BA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63" y="96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b="1">
                  <a:solidFill>
                    <a:srgbClr val="FF0000"/>
                  </a:solidFill>
                  <a:ea typeface="黑体" panose="02010609060101010101" pitchFamily="49" charset="-122"/>
                </a:rPr>
                <a:t>8</a:t>
              </a:r>
              <a:endParaRPr lang="zh-CN" altLang="en-US" b="1">
                <a:solidFill>
                  <a:srgbClr val="FF0000"/>
                </a:solidFill>
                <a:ea typeface="黑体" panose="02010609060101010101" pitchFamily="49" charset="-122"/>
              </a:endParaRPr>
            </a:p>
          </p:txBody>
        </p:sp>
        <p:sp>
          <p:nvSpPr>
            <p:cNvPr id="17431" name="TextBox 27">
              <a:extLst>
                <a:ext uri="{FF2B5EF4-FFF2-40B4-BE49-F238E27FC236}">
                  <a16:creationId xmlns:a16="http://schemas.microsoft.com/office/drawing/2014/main" id="{B64B2B87-DEDC-4D63-8F48-EDCE1299F34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16" y="1104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b="1">
                  <a:solidFill>
                    <a:srgbClr val="FF0000"/>
                  </a:solidFill>
                  <a:ea typeface="黑体" panose="02010609060101010101" pitchFamily="49" charset="-122"/>
                </a:rPr>
                <a:t>1</a:t>
              </a:r>
              <a:endParaRPr lang="zh-CN" altLang="en-US" b="1">
                <a:solidFill>
                  <a:srgbClr val="FF0000"/>
                </a:solidFill>
                <a:ea typeface="黑体" panose="02010609060101010101" pitchFamily="49" charset="-122"/>
              </a:endParaRPr>
            </a:p>
          </p:txBody>
        </p:sp>
        <p:sp>
          <p:nvSpPr>
            <p:cNvPr id="17432" name="TextBox 28">
              <a:extLst>
                <a:ext uri="{FF2B5EF4-FFF2-40B4-BE49-F238E27FC236}">
                  <a16:creationId xmlns:a16="http://schemas.microsoft.com/office/drawing/2014/main" id="{5BA8A602-E70C-43E0-8428-F5D8DA1BD7E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60" y="96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b="1">
                  <a:solidFill>
                    <a:srgbClr val="FF0000"/>
                  </a:solidFill>
                  <a:ea typeface="黑体" panose="02010609060101010101" pitchFamily="49" charset="-122"/>
                </a:rPr>
                <a:t>4</a:t>
              </a:r>
              <a:endParaRPr lang="zh-CN" altLang="en-US" b="1">
                <a:solidFill>
                  <a:srgbClr val="FF0000"/>
                </a:solidFill>
                <a:ea typeface="黑体" panose="02010609060101010101" pitchFamily="49" charset="-122"/>
              </a:endParaRPr>
            </a:p>
          </p:txBody>
        </p:sp>
        <p:sp>
          <p:nvSpPr>
            <p:cNvPr id="17433" name="TextBox 29">
              <a:extLst>
                <a:ext uri="{FF2B5EF4-FFF2-40B4-BE49-F238E27FC236}">
                  <a16:creationId xmlns:a16="http://schemas.microsoft.com/office/drawing/2014/main" id="{71755935-F213-41A1-A606-2C985EBFDB9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16" y="528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b="1">
                  <a:solidFill>
                    <a:srgbClr val="FF0000"/>
                  </a:solidFill>
                  <a:ea typeface="黑体" panose="02010609060101010101" pitchFamily="49" charset="-122"/>
                </a:rPr>
                <a:t>3</a:t>
              </a:r>
              <a:endParaRPr lang="zh-CN" altLang="en-US" b="1">
                <a:solidFill>
                  <a:srgbClr val="FF0000"/>
                </a:solidFill>
                <a:ea typeface="黑体" panose="02010609060101010101" pitchFamily="49" charset="-122"/>
              </a:endParaRPr>
            </a:p>
          </p:txBody>
        </p:sp>
        <p:sp>
          <p:nvSpPr>
            <p:cNvPr id="17434" name="TextBox 30">
              <a:extLst>
                <a:ext uri="{FF2B5EF4-FFF2-40B4-BE49-F238E27FC236}">
                  <a16:creationId xmlns:a16="http://schemas.microsoft.com/office/drawing/2014/main" id="{ACA5C55C-4783-442A-8D2D-BE77CA334DB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16" y="816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b="1">
                  <a:solidFill>
                    <a:srgbClr val="FF0000"/>
                  </a:solidFill>
                  <a:ea typeface="黑体" panose="02010609060101010101" pitchFamily="49" charset="-122"/>
                </a:rPr>
                <a:t>2</a:t>
              </a:r>
              <a:endParaRPr lang="zh-CN" altLang="en-US" b="1">
                <a:solidFill>
                  <a:srgbClr val="FF0000"/>
                </a:solidFill>
                <a:ea typeface="黑体" panose="02010609060101010101" pitchFamily="49" charset="-122"/>
              </a:endParaRPr>
            </a:p>
          </p:txBody>
        </p:sp>
        <p:sp>
          <p:nvSpPr>
            <p:cNvPr id="17435" name="TextBox 31">
              <a:extLst>
                <a:ext uri="{FF2B5EF4-FFF2-40B4-BE49-F238E27FC236}">
                  <a16:creationId xmlns:a16="http://schemas.microsoft.com/office/drawing/2014/main" id="{BB8B5B81-E7E9-4E8D-BE2A-08773998AA3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88" y="96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b="1">
                  <a:solidFill>
                    <a:srgbClr val="FF0000"/>
                  </a:solidFill>
                  <a:ea typeface="黑体" panose="02010609060101010101" pitchFamily="49" charset="-122"/>
                </a:rPr>
                <a:t>6</a:t>
              </a:r>
              <a:endParaRPr lang="zh-CN" altLang="en-US" b="1">
                <a:solidFill>
                  <a:srgbClr val="FF0000"/>
                </a:solidFill>
                <a:ea typeface="黑体" panose="02010609060101010101" pitchFamily="49" charset="-122"/>
              </a:endParaRPr>
            </a:p>
          </p:txBody>
        </p:sp>
        <p:sp>
          <p:nvSpPr>
            <p:cNvPr id="17436" name="TextBox 32">
              <a:extLst>
                <a:ext uri="{FF2B5EF4-FFF2-40B4-BE49-F238E27FC236}">
                  <a16:creationId xmlns:a16="http://schemas.microsoft.com/office/drawing/2014/main" id="{209C9E55-345B-4955-845C-259B86EF5F4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48" y="96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b="1">
                  <a:solidFill>
                    <a:srgbClr val="FF0000"/>
                  </a:solidFill>
                  <a:ea typeface="黑体" panose="02010609060101010101" pitchFamily="49" charset="-122"/>
                </a:rPr>
                <a:t>5</a:t>
              </a:r>
              <a:endParaRPr lang="zh-CN" altLang="en-US" b="1">
                <a:solidFill>
                  <a:srgbClr val="FF0000"/>
                </a:solidFill>
                <a:ea typeface="黑体" panose="02010609060101010101" pitchFamily="49" charset="-122"/>
              </a:endParaRPr>
            </a:p>
          </p:txBody>
        </p:sp>
        <p:sp>
          <p:nvSpPr>
            <p:cNvPr id="17437" name="TextBox 33">
              <a:extLst>
                <a:ext uri="{FF2B5EF4-FFF2-40B4-BE49-F238E27FC236}">
                  <a16:creationId xmlns:a16="http://schemas.microsoft.com/office/drawing/2014/main" id="{019AB16D-FAF3-4903-8B63-6FE20D9E368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76" y="96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b="1">
                  <a:solidFill>
                    <a:srgbClr val="FF0000"/>
                  </a:solidFill>
                  <a:ea typeface="黑体" panose="02010609060101010101" pitchFamily="49" charset="-122"/>
                </a:rPr>
                <a:t>7</a:t>
              </a:r>
              <a:endParaRPr lang="zh-CN" altLang="en-US" b="1">
                <a:solidFill>
                  <a:srgbClr val="FF0000"/>
                </a:solidFill>
                <a:ea typeface="黑体" panose="02010609060101010101" pitchFamily="49" charset="-122"/>
              </a:endParaRPr>
            </a:p>
          </p:txBody>
        </p:sp>
        <p:sp>
          <p:nvSpPr>
            <p:cNvPr id="17438" name="TextBox 34">
              <a:extLst>
                <a:ext uri="{FF2B5EF4-FFF2-40B4-BE49-F238E27FC236}">
                  <a16:creationId xmlns:a16="http://schemas.microsoft.com/office/drawing/2014/main" id="{703465D8-C0F2-4305-A3A6-9EA8873CE8C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59" y="96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b="1">
                  <a:solidFill>
                    <a:srgbClr val="FF0000"/>
                  </a:solidFill>
                  <a:ea typeface="黑体" panose="02010609060101010101" pitchFamily="49" charset="-122"/>
                </a:rPr>
                <a:t>8</a:t>
              </a:r>
              <a:endParaRPr lang="zh-CN" altLang="en-US" b="1">
                <a:solidFill>
                  <a:srgbClr val="FF0000"/>
                </a:solidFill>
                <a:ea typeface="黑体" panose="02010609060101010101" pitchFamily="49" charset="-122"/>
              </a:endParaRPr>
            </a:p>
          </p:txBody>
        </p:sp>
      </p:grpSp>
      <p:sp>
        <p:nvSpPr>
          <p:cNvPr id="24" name="TextBox 38">
            <a:extLst>
              <a:ext uri="{FF2B5EF4-FFF2-40B4-BE49-F238E27FC236}">
                <a16:creationId xmlns:a16="http://schemas.microsoft.com/office/drawing/2014/main" id="{CE825313-A5FB-44EC-85B4-716C938A05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8500" y="3429000"/>
            <a:ext cx="37909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b="1">
                <a:ea typeface="黑体" panose="02010609060101010101" pitchFamily="49" charset="-122"/>
              </a:rPr>
              <a:t>Substitution groups on 3, 4 sites.</a:t>
            </a:r>
            <a:endParaRPr lang="zh-CN" altLang="en-US" b="1">
              <a:ea typeface="黑体" panose="02010609060101010101" pitchFamily="49" charset="-122"/>
            </a:endParaRPr>
          </a:p>
        </p:txBody>
      </p:sp>
      <p:sp>
        <p:nvSpPr>
          <p:cNvPr id="25" name="TextBox 39">
            <a:extLst>
              <a:ext uri="{FF2B5EF4-FFF2-40B4-BE49-F238E27FC236}">
                <a16:creationId xmlns:a16="http://schemas.microsoft.com/office/drawing/2014/main" id="{48ACC980-2C36-4913-8412-39C575FF97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89500" y="3429000"/>
            <a:ext cx="37909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b="1">
                <a:ea typeface="黑体" panose="02010609060101010101" pitchFamily="49" charset="-122"/>
              </a:rPr>
              <a:t>Substitution groups on 2, 4 sites.</a:t>
            </a:r>
            <a:endParaRPr lang="zh-CN" altLang="en-US" b="1">
              <a:ea typeface="黑体" panose="02010609060101010101" pitchFamily="49" charset="-122"/>
            </a:endParaRPr>
          </a:p>
        </p:txBody>
      </p:sp>
      <p:grpSp>
        <p:nvGrpSpPr>
          <p:cNvPr id="26" name="Group 26">
            <a:extLst>
              <a:ext uri="{FF2B5EF4-FFF2-40B4-BE49-F238E27FC236}">
                <a16:creationId xmlns:a16="http://schemas.microsoft.com/office/drawing/2014/main" id="{8AD2AD44-7490-4F19-9C3B-FBA13864E699}"/>
              </a:ext>
            </a:extLst>
          </p:cNvPr>
          <p:cNvGrpSpPr>
            <a:grpSpLocks/>
          </p:cNvGrpSpPr>
          <p:nvPr/>
        </p:nvGrpSpPr>
        <p:grpSpPr bwMode="auto">
          <a:xfrm>
            <a:off x="7480300" y="2271713"/>
            <a:ext cx="609600" cy="609600"/>
            <a:chOff x="0" y="0"/>
            <a:chExt cx="1582" cy="1324"/>
          </a:xfrm>
        </p:grpSpPr>
        <p:pic>
          <p:nvPicPr>
            <p:cNvPr id="17416" name="半闭框 40">
              <a:extLst>
                <a:ext uri="{FF2B5EF4-FFF2-40B4-BE49-F238E27FC236}">
                  <a16:creationId xmlns:a16="http://schemas.microsoft.com/office/drawing/2014/main" id="{01274F87-04CF-427F-A5E5-CB2AC82B9762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582" cy="13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417" name="Text Box 28">
              <a:extLst>
                <a:ext uri="{FF2B5EF4-FFF2-40B4-BE49-F238E27FC236}">
                  <a16:creationId xmlns:a16="http://schemas.microsoft.com/office/drawing/2014/main" id="{8DD2F396-B81D-4D94-BF6F-14A50EE70D6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7436074">
              <a:off x="95" y="39"/>
              <a:ext cx="1392" cy="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10800000" vert="eaVert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 b="1">
                <a:ea typeface="黑体" panose="02010609060101010101" pitchFamily="49" charset="-122"/>
              </a:endParaRPr>
            </a:p>
          </p:txBody>
        </p:sp>
      </p:grpSp>
      <p:sp>
        <p:nvSpPr>
          <p:cNvPr id="17414" name="Text Box 29">
            <a:extLst>
              <a:ext uri="{FF2B5EF4-FFF2-40B4-BE49-F238E27FC236}">
                <a16:creationId xmlns:a16="http://schemas.microsoft.com/office/drawing/2014/main" id="{EDF7CE3E-7EB5-4C23-A78E-6415E7605A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03700" y="4100513"/>
            <a:ext cx="4876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400" b="1">
                <a:solidFill>
                  <a:srgbClr val="660033"/>
                </a:solidFill>
                <a:ea typeface="黑体" panose="02010609060101010101" pitchFamily="49" charset="-122"/>
              </a:rPr>
              <a:t>两种选法均含有两个支链，何如？</a:t>
            </a:r>
          </a:p>
        </p:txBody>
      </p:sp>
      <p:sp>
        <p:nvSpPr>
          <p:cNvPr id="30" name="Text Box 30">
            <a:extLst>
              <a:ext uri="{FF2B5EF4-FFF2-40B4-BE49-F238E27FC236}">
                <a16:creationId xmlns:a16="http://schemas.microsoft.com/office/drawing/2014/main" id="{80A897C1-4FAE-45A2-9602-CD36C89D16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4700" y="4862513"/>
            <a:ext cx="7696200" cy="1354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169988" indent="-11699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5000"/>
              </a:lnSpc>
              <a:spcBef>
                <a:spcPct val="50000"/>
              </a:spcBef>
            </a:pPr>
            <a:r>
              <a:rPr lang="zh-CN" altLang="en-US" sz="2400" b="1">
                <a:solidFill>
                  <a:schemeClr val="tx2"/>
                </a:solidFill>
                <a:ea typeface="黑体" panose="02010609060101010101" pitchFamily="49" charset="-122"/>
              </a:rPr>
              <a:t>小原则二（</a:t>
            </a:r>
            <a:r>
              <a:rPr lang="zh-CN" altLang="en-US" sz="2400" b="1">
                <a:solidFill>
                  <a:srgbClr val="FF0000"/>
                </a:solidFill>
                <a:ea typeface="黑体" panose="02010609060101010101" pitchFamily="49" charset="-122"/>
              </a:rPr>
              <a:t>最低系列规则</a:t>
            </a:r>
            <a:r>
              <a:rPr lang="zh-CN" altLang="en-US" sz="2400" b="1">
                <a:solidFill>
                  <a:schemeClr val="tx2"/>
                </a:solidFill>
                <a:ea typeface="黑体" panose="02010609060101010101" pitchFamily="49" charset="-122"/>
              </a:rPr>
              <a:t>）：若两条链链长相同，且支链数也相同，则选支链位号最小的为主链，并以此规则编号。</a:t>
            </a:r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B5D9AD5-CEDB-409B-BE9D-AB2BB059BB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315E7-D7AA-4327-89BB-76F4BB174FFE}" type="datetime11">
              <a:rPr lang="zh-CN" altLang="en-US" smtClean="0"/>
              <a:t>18:38:26</a:t>
            </a:fld>
            <a:endParaRPr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D6F218C-EF5D-41FD-86E7-EB37E5CBE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379CA-290F-4386-B024-4CDB787C03D0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utoUpdateAnimBg="0"/>
      <p:bldP spid="25" grpId="0" autoUpdateAnimBg="0"/>
      <p:bldP spid="30" grpId="0" autoUpdateAnimBg="0"/>
      <p:bldP spid="30" grpId="1" autoUpdateAnimBg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434" name="直接连接符 5">
            <a:extLst>
              <a:ext uri="{FF2B5EF4-FFF2-40B4-BE49-F238E27FC236}">
                <a16:creationId xmlns:a16="http://schemas.microsoft.com/office/drawing/2014/main" id="{872D229B-2157-41DA-AF25-55841B81146E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990600" y="3279775"/>
            <a:ext cx="3124200" cy="1588"/>
          </a:xfrm>
          <a:prstGeom prst="line">
            <a:avLst/>
          </a:prstGeom>
          <a:noFill/>
          <a:ln w="25400">
            <a:solidFill>
              <a:srgbClr val="10CF9B"/>
            </a:solidFill>
            <a:round/>
            <a:headEnd/>
            <a:tailEnd/>
          </a:ln>
          <a:effectLst>
            <a:outerShdw dist="38100" dir="5400000" algn="ctr" rotWithShape="0">
              <a:srgbClr val="004531">
                <a:alpha val="45998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435" name="直接连接符 7">
            <a:extLst>
              <a:ext uri="{FF2B5EF4-FFF2-40B4-BE49-F238E27FC236}">
                <a16:creationId xmlns:a16="http://schemas.microsoft.com/office/drawing/2014/main" id="{3AEBC333-FBE8-4558-8A5C-E4F73993AEE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705600" y="3279775"/>
            <a:ext cx="1143000" cy="1588"/>
          </a:xfrm>
          <a:prstGeom prst="line">
            <a:avLst/>
          </a:prstGeom>
          <a:noFill/>
          <a:ln w="25400">
            <a:solidFill>
              <a:srgbClr val="10CF9B"/>
            </a:solidFill>
            <a:round/>
            <a:headEnd/>
            <a:tailEnd/>
          </a:ln>
          <a:effectLst>
            <a:outerShdw dist="38100" dir="5400000" algn="ctr" rotWithShape="0">
              <a:srgbClr val="004531">
                <a:alpha val="45998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436" name="直接连接符 11">
            <a:extLst>
              <a:ext uri="{FF2B5EF4-FFF2-40B4-BE49-F238E27FC236}">
                <a16:creationId xmlns:a16="http://schemas.microsoft.com/office/drawing/2014/main" id="{D0414186-6E0B-4017-9CF2-32D1E6D49F71}"/>
              </a:ext>
            </a:extLst>
          </p:cNvPr>
          <p:cNvCxnSpPr>
            <a:cxnSpLocks noChangeShapeType="1"/>
          </p:cNvCxnSpPr>
          <p:nvPr/>
        </p:nvCxnSpPr>
        <p:spPr bwMode="auto">
          <a:xfrm rot="5400000">
            <a:off x="6096794" y="3888581"/>
            <a:ext cx="1219200" cy="1588"/>
          </a:xfrm>
          <a:prstGeom prst="line">
            <a:avLst/>
          </a:prstGeom>
          <a:noFill/>
          <a:ln w="25400">
            <a:solidFill>
              <a:srgbClr val="10CF9B"/>
            </a:solidFill>
            <a:round/>
            <a:headEnd/>
            <a:tailEnd/>
          </a:ln>
          <a:effectLst>
            <a:outerShdw dist="38100" dir="5400000" algn="ctr" rotWithShape="0">
              <a:srgbClr val="004531">
                <a:alpha val="45998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8437" name="TextBox 12">
            <a:extLst>
              <a:ext uri="{FF2B5EF4-FFF2-40B4-BE49-F238E27FC236}">
                <a16:creationId xmlns:a16="http://schemas.microsoft.com/office/drawing/2014/main" id="{7635DA79-18F0-44B2-9E4F-85E6A67071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7600" y="2590800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b="1">
                <a:solidFill>
                  <a:srgbClr val="FF0000"/>
                </a:solidFill>
                <a:ea typeface="黑体" panose="02010609060101010101" pitchFamily="49" charset="-122"/>
              </a:rPr>
              <a:t>1</a:t>
            </a:r>
            <a:endParaRPr lang="zh-CN" altLang="en-US" b="1">
              <a:solidFill>
                <a:srgbClr val="FF0000"/>
              </a:solidFill>
              <a:ea typeface="黑体" panose="02010609060101010101" pitchFamily="49" charset="-122"/>
            </a:endParaRPr>
          </a:p>
        </p:txBody>
      </p:sp>
      <p:sp>
        <p:nvSpPr>
          <p:cNvPr id="18438" name="TextBox 13">
            <a:extLst>
              <a:ext uri="{FF2B5EF4-FFF2-40B4-BE49-F238E27FC236}">
                <a16:creationId xmlns:a16="http://schemas.microsoft.com/office/drawing/2014/main" id="{F889C9C7-6FBC-44A4-8034-97224A98B4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62200" y="2593975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b="1">
                <a:solidFill>
                  <a:srgbClr val="FF0000"/>
                </a:solidFill>
                <a:ea typeface="黑体" panose="02010609060101010101" pitchFamily="49" charset="-122"/>
              </a:rPr>
              <a:t>4</a:t>
            </a:r>
            <a:endParaRPr lang="zh-CN" altLang="en-US" b="1">
              <a:solidFill>
                <a:srgbClr val="FF0000"/>
              </a:solidFill>
              <a:ea typeface="黑体" panose="02010609060101010101" pitchFamily="49" charset="-122"/>
            </a:endParaRPr>
          </a:p>
        </p:txBody>
      </p:sp>
      <p:sp>
        <p:nvSpPr>
          <p:cNvPr id="18439" name="TextBox 14">
            <a:extLst>
              <a:ext uri="{FF2B5EF4-FFF2-40B4-BE49-F238E27FC236}">
                <a16:creationId xmlns:a16="http://schemas.microsoft.com/office/drawing/2014/main" id="{277C5741-F98B-44D3-BF6F-E7772F8F42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19400" y="2590800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b="1">
                <a:solidFill>
                  <a:srgbClr val="FF0000"/>
                </a:solidFill>
                <a:ea typeface="黑体" panose="02010609060101010101" pitchFamily="49" charset="-122"/>
              </a:rPr>
              <a:t>3</a:t>
            </a:r>
            <a:endParaRPr lang="zh-CN" altLang="en-US" b="1">
              <a:solidFill>
                <a:srgbClr val="FF0000"/>
              </a:solidFill>
              <a:ea typeface="黑体" panose="02010609060101010101" pitchFamily="49" charset="-122"/>
            </a:endParaRPr>
          </a:p>
        </p:txBody>
      </p:sp>
      <p:sp>
        <p:nvSpPr>
          <p:cNvPr id="18440" name="TextBox 15">
            <a:extLst>
              <a:ext uri="{FF2B5EF4-FFF2-40B4-BE49-F238E27FC236}">
                <a16:creationId xmlns:a16="http://schemas.microsoft.com/office/drawing/2014/main" id="{FA58C668-BBB1-4270-808D-1635E14D13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6600" y="2590800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b="1">
                <a:solidFill>
                  <a:srgbClr val="FF0000"/>
                </a:solidFill>
                <a:ea typeface="黑体" panose="02010609060101010101" pitchFamily="49" charset="-122"/>
              </a:rPr>
              <a:t>2</a:t>
            </a:r>
            <a:endParaRPr lang="zh-CN" altLang="en-US" b="1">
              <a:solidFill>
                <a:srgbClr val="FF0000"/>
              </a:solidFill>
              <a:ea typeface="黑体" panose="02010609060101010101" pitchFamily="49" charset="-122"/>
            </a:endParaRPr>
          </a:p>
        </p:txBody>
      </p:sp>
      <p:sp>
        <p:nvSpPr>
          <p:cNvPr id="18441" name="TextBox 16">
            <a:extLst>
              <a:ext uri="{FF2B5EF4-FFF2-40B4-BE49-F238E27FC236}">
                <a16:creationId xmlns:a16="http://schemas.microsoft.com/office/drawing/2014/main" id="{50503E40-0DCD-4DA8-8FBA-D40C45F643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2590800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b="1">
                <a:solidFill>
                  <a:srgbClr val="FF0000"/>
                </a:solidFill>
                <a:ea typeface="黑体" panose="02010609060101010101" pitchFamily="49" charset="-122"/>
              </a:rPr>
              <a:t>6</a:t>
            </a:r>
            <a:endParaRPr lang="zh-CN" altLang="en-US" b="1">
              <a:solidFill>
                <a:srgbClr val="FF0000"/>
              </a:solidFill>
              <a:ea typeface="黑体" panose="02010609060101010101" pitchFamily="49" charset="-122"/>
            </a:endParaRPr>
          </a:p>
        </p:txBody>
      </p:sp>
      <p:sp>
        <p:nvSpPr>
          <p:cNvPr id="18442" name="TextBox 17">
            <a:extLst>
              <a:ext uri="{FF2B5EF4-FFF2-40B4-BE49-F238E27FC236}">
                <a16:creationId xmlns:a16="http://schemas.microsoft.com/office/drawing/2014/main" id="{09D496AE-32D6-4CDC-A300-87524D970E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2450" y="2667000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b="1">
                <a:solidFill>
                  <a:srgbClr val="FF0000"/>
                </a:solidFill>
                <a:ea typeface="黑体" panose="02010609060101010101" pitchFamily="49" charset="-122"/>
              </a:rPr>
              <a:t>5</a:t>
            </a:r>
            <a:endParaRPr lang="zh-CN" altLang="en-US" b="1">
              <a:solidFill>
                <a:srgbClr val="FF0000"/>
              </a:solidFill>
              <a:ea typeface="黑体" panose="02010609060101010101" pitchFamily="49" charset="-122"/>
            </a:endParaRPr>
          </a:p>
        </p:txBody>
      </p:sp>
      <p:sp>
        <p:nvSpPr>
          <p:cNvPr id="18443" name="TextBox 18">
            <a:extLst>
              <a:ext uri="{FF2B5EF4-FFF2-40B4-BE49-F238E27FC236}">
                <a16:creationId xmlns:a16="http://schemas.microsoft.com/office/drawing/2014/main" id="{1620B7CE-B8B4-4EBC-9974-86C329F2A7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0600" y="2590800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b="1">
                <a:solidFill>
                  <a:srgbClr val="FF0000"/>
                </a:solidFill>
                <a:ea typeface="黑体" panose="02010609060101010101" pitchFamily="49" charset="-122"/>
              </a:rPr>
              <a:t>7</a:t>
            </a:r>
            <a:endParaRPr lang="zh-CN" altLang="en-US" b="1">
              <a:solidFill>
                <a:srgbClr val="FF0000"/>
              </a:solidFill>
              <a:ea typeface="黑体" panose="02010609060101010101" pitchFamily="49" charset="-122"/>
            </a:endParaRPr>
          </a:p>
        </p:txBody>
      </p:sp>
      <p:sp>
        <p:nvSpPr>
          <p:cNvPr id="18444" name="TextBox 27">
            <a:extLst>
              <a:ext uri="{FF2B5EF4-FFF2-40B4-BE49-F238E27FC236}">
                <a16:creationId xmlns:a16="http://schemas.microsoft.com/office/drawing/2014/main" id="{97129D81-5E5C-469C-BBE4-F55EAF0995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0" y="4194175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b="1">
                <a:solidFill>
                  <a:srgbClr val="FF0000"/>
                </a:solidFill>
                <a:ea typeface="黑体" panose="02010609060101010101" pitchFamily="49" charset="-122"/>
              </a:rPr>
              <a:t>1</a:t>
            </a:r>
            <a:endParaRPr lang="zh-CN" altLang="en-US" b="1">
              <a:solidFill>
                <a:srgbClr val="FF0000"/>
              </a:solidFill>
              <a:ea typeface="黑体" panose="02010609060101010101" pitchFamily="49" charset="-122"/>
            </a:endParaRPr>
          </a:p>
        </p:txBody>
      </p:sp>
      <p:sp>
        <p:nvSpPr>
          <p:cNvPr id="18445" name="TextBox 28">
            <a:extLst>
              <a:ext uri="{FF2B5EF4-FFF2-40B4-BE49-F238E27FC236}">
                <a16:creationId xmlns:a16="http://schemas.microsoft.com/office/drawing/2014/main" id="{2F65A6D6-4A2B-476F-92FE-6925EEEC95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24600" y="2593975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b="1">
                <a:solidFill>
                  <a:srgbClr val="FF0000"/>
                </a:solidFill>
                <a:ea typeface="黑体" panose="02010609060101010101" pitchFamily="49" charset="-122"/>
              </a:rPr>
              <a:t>4</a:t>
            </a:r>
            <a:endParaRPr lang="zh-CN" altLang="en-US" b="1">
              <a:solidFill>
                <a:srgbClr val="FF0000"/>
              </a:solidFill>
              <a:ea typeface="黑体" panose="02010609060101010101" pitchFamily="49" charset="-122"/>
            </a:endParaRPr>
          </a:p>
        </p:txBody>
      </p:sp>
      <p:sp>
        <p:nvSpPr>
          <p:cNvPr id="18446" name="TextBox 29">
            <a:extLst>
              <a:ext uri="{FF2B5EF4-FFF2-40B4-BE49-F238E27FC236}">
                <a16:creationId xmlns:a16="http://schemas.microsoft.com/office/drawing/2014/main" id="{C4438AB3-2481-4357-8F49-DE916A9313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0" y="3279775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b="1">
                <a:solidFill>
                  <a:srgbClr val="FF0000"/>
                </a:solidFill>
                <a:ea typeface="黑体" panose="02010609060101010101" pitchFamily="49" charset="-122"/>
              </a:rPr>
              <a:t>3</a:t>
            </a:r>
            <a:endParaRPr lang="zh-CN" altLang="en-US" b="1">
              <a:solidFill>
                <a:srgbClr val="FF0000"/>
              </a:solidFill>
              <a:ea typeface="黑体" panose="02010609060101010101" pitchFamily="49" charset="-122"/>
            </a:endParaRPr>
          </a:p>
        </p:txBody>
      </p:sp>
      <p:sp>
        <p:nvSpPr>
          <p:cNvPr id="18447" name="TextBox 30">
            <a:extLst>
              <a:ext uri="{FF2B5EF4-FFF2-40B4-BE49-F238E27FC236}">
                <a16:creationId xmlns:a16="http://schemas.microsoft.com/office/drawing/2014/main" id="{C0051767-F07A-4B8C-8B33-405DE80AF8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0" y="3736975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b="1">
                <a:solidFill>
                  <a:srgbClr val="FF0000"/>
                </a:solidFill>
                <a:ea typeface="黑体" panose="02010609060101010101" pitchFamily="49" charset="-122"/>
              </a:rPr>
              <a:t>2</a:t>
            </a:r>
            <a:endParaRPr lang="zh-CN" altLang="en-US" b="1">
              <a:solidFill>
                <a:srgbClr val="FF0000"/>
              </a:solidFill>
              <a:ea typeface="黑体" panose="02010609060101010101" pitchFamily="49" charset="-122"/>
            </a:endParaRPr>
          </a:p>
        </p:txBody>
      </p:sp>
      <p:sp>
        <p:nvSpPr>
          <p:cNvPr id="18448" name="TextBox 31">
            <a:extLst>
              <a:ext uri="{FF2B5EF4-FFF2-40B4-BE49-F238E27FC236}">
                <a16:creationId xmlns:a16="http://schemas.microsoft.com/office/drawing/2014/main" id="{3009E06D-F882-41D5-87EB-5E95968C82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62800" y="2593975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b="1">
                <a:solidFill>
                  <a:srgbClr val="FF0000"/>
                </a:solidFill>
                <a:ea typeface="黑体" panose="02010609060101010101" pitchFamily="49" charset="-122"/>
              </a:rPr>
              <a:t>6</a:t>
            </a:r>
            <a:endParaRPr lang="zh-CN" altLang="en-US" b="1">
              <a:solidFill>
                <a:srgbClr val="FF0000"/>
              </a:solidFill>
              <a:ea typeface="黑体" panose="02010609060101010101" pitchFamily="49" charset="-122"/>
            </a:endParaRPr>
          </a:p>
        </p:txBody>
      </p:sp>
      <p:sp>
        <p:nvSpPr>
          <p:cNvPr id="18449" name="TextBox 32">
            <a:extLst>
              <a:ext uri="{FF2B5EF4-FFF2-40B4-BE49-F238E27FC236}">
                <a16:creationId xmlns:a16="http://schemas.microsoft.com/office/drawing/2014/main" id="{5B39FC15-AF55-4E47-9F30-CA38104D75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81800" y="2593975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b="1">
                <a:solidFill>
                  <a:srgbClr val="FF0000"/>
                </a:solidFill>
                <a:ea typeface="黑体" panose="02010609060101010101" pitchFamily="49" charset="-122"/>
              </a:rPr>
              <a:t>5</a:t>
            </a:r>
            <a:endParaRPr lang="zh-CN" altLang="en-US" b="1">
              <a:solidFill>
                <a:srgbClr val="FF0000"/>
              </a:solidFill>
              <a:ea typeface="黑体" panose="02010609060101010101" pitchFamily="49" charset="-122"/>
            </a:endParaRPr>
          </a:p>
        </p:txBody>
      </p:sp>
      <p:sp>
        <p:nvSpPr>
          <p:cNvPr id="18450" name="TextBox 33">
            <a:extLst>
              <a:ext uri="{FF2B5EF4-FFF2-40B4-BE49-F238E27FC236}">
                <a16:creationId xmlns:a16="http://schemas.microsoft.com/office/drawing/2014/main" id="{57305281-9960-47AF-B332-2A60062A2F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0" y="2593975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b="1">
                <a:solidFill>
                  <a:srgbClr val="FF0000"/>
                </a:solidFill>
                <a:ea typeface="黑体" panose="02010609060101010101" pitchFamily="49" charset="-122"/>
              </a:rPr>
              <a:t>7</a:t>
            </a:r>
            <a:endParaRPr lang="zh-CN" altLang="en-US" b="1">
              <a:solidFill>
                <a:srgbClr val="FF0000"/>
              </a:solidFill>
              <a:ea typeface="黑体" panose="02010609060101010101" pitchFamily="49" charset="-122"/>
            </a:endParaRPr>
          </a:p>
        </p:txBody>
      </p:sp>
      <p:sp>
        <p:nvSpPr>
          <p:cNvPr id="18451" name="TextBox 38">
            <a:extLst>
              <a:ext uri="{FF2B5EF4-FFF2-40B4-BE49-F238E27FC236}">
                <a16:creationId xmlns:a16="http://schemas.microsoft.com/office/drawing/2014/main" id="{6C325B70-0B8A-4707-BFBD-95A07F7BED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49463" y="4651375"/>
            <a:ext cx="10652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b="1">
                <a:solidFill>
                  <a:schemeClr val="accent2"/>
                </a:solidFill>
                <a:ea typeface="黑体" panose="02010609060101010101" pitchFamily="49" charset="-122"/>
              </a:rPr>
              <a:t>[2,4,5]</a:t>
            </a:r>
            <a:endParaRPr lang="zh-CN" altLang="en-US" sz="2400" b="1">
              <a:solidFill>
                <a:schemeClr val="accent2"/>
              </a:solidFill>
              <a:ea typeface="黑体" panose="02010609060101010101" pitchFamily="49" charset="-122"/>
            </a:endParaRPr>
          </a:p>
        </p:txBody>
      </p:sp>
      <p:graphicFrame>
        <p:nvGraphicFramePr>
          <p:cNvPr id="18452" name="Object 7">
            <a:extLst>
              <a:ext uri="{FF2B5EF4-FFF2-40B4-BE49-F238E27FC236}">
                <a16:creationId xmlns:a16="http://schemas.microsoft.com/office/drawing/2014/main" id="{AE952981-64F3-44E5-BE5A-5900CB7BD5C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029200" y="2514600"/>
          <a:ext cx="2922588" cy="2060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60" r:id="rId3" imgW="1408680" imgH="982800" progId="ChemDraw.Document.6.0">
                  <p:embed/>
                </p:oleObj>
              </mc:Choice>
              <mc:Fallback>
                <p:oleObj r:id="rId3" imgW="1408680" imgH="982800" progId="ChemDraw.Document.6.0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29200" y="2514600"/>
                        <a:ext cx="2922588" cy="2060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453" name="TextBox 37">
            <a:extLst>
              <a:ext uri="{FF2B5EF4-FFF2-40B4-BE49-F238E27FC236}">
                <a16:creationId xmlns:a16="http://schemas.microsoft.com/office/drawing/2014/main" id="{CEAF4830-4037-433F-BCA5-DABFB6238A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72200" y="4651375"/>
            <a:ext cx="10652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b="1">
                <a:solidFill>
                  <a:schemeClr val="accent2"/>
                </a:solidFill>
                <a:ea typeface="黑体" panose="02010609060101010101" pitchFamily="49" charset="-122"/>
              </a:rPr>
              <a:t>[2,4,6]</a:t>
            </a:r>
            <a:endParaRPr lang="zh-CN" altLang="en-US" sz="2400" b="1">
              <a:solidFill>
                <a:schemeClr val="accent2"/>
              </a:solidFill>
              <a:ea typeface="黑体" panose="02010609060101010101" pitchFamily="49" charset="-122"/>
            </a:endParaRPr>
          </a:p>
        </p:txBody>
      </p:sp>
      <p:grpSp>
        <p:nvGrpSpPr>
          <p:cNvPr id="22" name="Group 22">
            <a:extLst>
              <a:ext uri="{FF2B5EF4-FFF2-40B4-BE49-F238E27FC236}">
                <a16:creationId xmlns:a16="http://schemas.microsoft.com/office/drawing/2014/main" id="{E3188C9A-AD2A-418C-8358-F35DAA482FA0}"/>
              </a:ext>
            </a:extLst>
          </p:cNvPr>
          <p:cNvGrpSpPr>
            <a:grpSpLocks/>
          </p:cNvGrpSpPr>
          <p:nvPr/>
        </p:nvGrpSpPr>
        <p:grpSpPr bwMode="auto">
          <a:xfrm>
            <a:off x="3276600" y="5181600"/>
            <a:ext cx="590550" cy="865188"/>
            <a:chOff x="0" y="0"/>
            <a:chExt cx="1582" cy="1325"/>
          </a:xfrm>
        </p:grpSpPr>
        <p:pic>
          <p:nvPicPr>
            <p:cNvPr id="18483" name="半闭框 41">
              <a:extLst>
                <a:ext uri="{FF2B5EF4-FFF2-40B4-BE49-F238E27FC236}">
                  <a16:creationId xmlns:a16="http://schemas.microsoft.com/office/drawing/2014/main" id="{82419135-9C74-47F1-9D38-5BC605B4CE94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582" cy="1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484" name="Text Box 24">
              <a:extLst>
                <a:ext uri="{FF2B5EF4-FFF2-40B4-BE49-F238E27FC236}">
                  <a16:creationId xmlns:a16="http://schemas.microsoft.com/office/drawing/2014/main" id="{0A5C4F17-7BAD-4D40-99BD-EDBA9F5FAC6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7436074">
              <a:off x="95" y="41"/>
              <a:ext cx="1392" cy="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10800000" vert="eaVert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 b="1">
                <a:ea typeface="黑体" panose="02010609060101010101" pitchFamily="49" charset="-122"/>
              </a:endParaRPr>
            </a:p>
          </p:txBody>
        </p:sp>
      </p:grpSp>
      <p:sp>
        <p:nvSpPr>
          <p:cNvPr id="18455" name="Text Box 25">
            <a:extLst>
              <a:ext uri="{FF2B5EF4-FFF2-40B4-BE49-F238E27FC236}">
                <a16:creationId xmlns:a16="http://schemas.microsoft.com/office/drawing/2014/main" id="{00E01A0A-84B7-46AD-B45A-1919249DAF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1371600"/>
            <a:ext cx="7989888" cy="968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50000"/>
              </a:spcBef>
            </a:pPr>
            <a:r>
              <a:rPr lang="zh-CN" altLang="en-US" sz="2400" b="1">
                <a:solidFill>
                  <a:srgbClr val="663300"/>
                </a:solidFill>
                <a:ea typeface="黑体" panose="02010609060101010101" pitchFamily="49" charset="-122"/>
              </a:rPr>
              <a:t>比较编号大小的原则：按编号顺序比较，先比第一个，若相同则比第二个</a:t>
            </a:r>
            <a:r>
              <a:rPr lang="en-US" altLang="zh-CN" sz="2400" b="1">
                <a:solidFill>
                  <a:srgbClr val="663300"/>
                </a:solidFill>
                <a:ea typeface="黑体" panose="02010609060101010101" pitchFamily="49" charset="-122"/>
              </a:rPr>
              <a:t>……</a:t>
            </a:r>
            <a:r>
              <a:rPr lang="zh-CN" altLang="en-US" sz="2400" b="1">
                <a:solidFill>
                  <a:srgbClr val="663300"/>
                </a:solidFill>
                <a:ea typeface="黑体" panose="02010609060101010101" pitchFamily="49" charset="-122"/>
              </a:rPr>
              <a:t>依此类推。</a:t>
            </a:r>
          </a:p>
        </p:txBody>
      </p:sp>
      <p:sp>
        <p:nvSpPr>
          <p:cNvPr id="26" name="Oval 26">
            <a:extLst>
              <a:ext uri="{FF2B5EF4-FFF2-40B4-BE49-F238E27FC236}">
                <a16:creationId xmlns:a16="http://schemas.microsoft.com/office/drawing/2014/main" id="{C89EEF44-1B65-49AB-91B3-7B89EC3266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43200" y="4648200"/>
            <a:ext cx="228600" cy="457200"/>
          </a:xfrm>
          <a:prstGeom prst="ellipse">
            <a:avLst/>
          </a:prstGeom>
          <a:noFill/>
          <a:ln w="28575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7" name="Oval 27">
            <a:extLst>
              <a:ext uri="{FF2B5EF4-FFF2-40B4-BE49-F238E27FC236}">
                <a16:creationId xmlns:a16="http://schemas.microsoft.com/office/drawing/2014/main" id="{6D58371B-EA2F-4555-8FC6-3694739986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0" y="4648200"/>
            <a:ext cx="228600" cy="457200"/>
          </a:xfrm>
          <a:prstGeom prst="ellipse">
            <a:avLst/>
          </a:prstGeom>
          <a:noFill/>
          <a:ln w="28575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8458" name="Rectangle 28">
            <a:extLst>
              <a:ext uri="{FF2B5EF4-FFF2-40B4-BE49-F238E27FC236}">
                <a16:creationId xmlns:a16="http://schemas.microsoft.com/office/drawing/2014/main" id="{860E3C29-B3FC-44B4-A0D9-6633AD3B4D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38400" y="2897188"/>
            <a:ext cx="211138" cy="350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300" b="1">
                <a:solidFill>
                  <a:srgbClr val="408DBB"/>
                </a:solidFill>
              </a:rPr>
              <a:t>C</a:t>
            </a:r>
            <a:endParaRPr lang="en-US" altLang="zh-CN" b="1"/>
          </a:p>
        </p:txBody>
      </p:sp>
      <p:sp>
        <p:nvSpPr>
          <p:cNvPr id="18459" name="Rectangle 29">
            <a:extLst>
              <a:ext uri="{FF2B5EF4-FFF2-40B4-BE49-F238E27FC236}">
                <a16:creationId xmlns:a16="http://schemas.microsoft.com/office/drawing/2014/main" id="{FCAFDB37-F833-4804-BA49-F12395009E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68613" y="2897188"/>
            <a:ext cx="211137" cy="350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300" b="1">
                <a:solidFill>
                  <a:srgbClr val="408DBB"/>
                </a:solidFill>
              </a:rPr>
              <a:t>C</a:t>
            </a:r>
            <a:endParaRPr lang="en-US" altLang="zh-CN" b="1"/>
          </a:p>
        </p:txBody>
      </p:sp>
      <p:sp>
        <p:nvSpPr>
          <p:cNvPr id="18460" name="Line 30">
            <a:extLst>
              <a:ext uri="{FF2B5EF4-FFF2-40B4-BE49-F238E27FC236}">
                <a16:creationId xmlns:a16="http://schemas.microsoft.com/office/drawing/2014/main" id="{6A198AE6-7175-40E9-9944-946EBB440820}"/>
              </a:ext>
            </a:extLst>
          </p:cNvPr>
          <p:cNvSpPr>
            <a:spLocks noChangeShapeType="1"/>
          </p:cNvSpPr>
          <p:nvPr/>
        </p:nvSpPr>
        <p:spPr bwMode="auto">
          <a:xfrm>
            <a:off x="2690813" y="3038475"/>
            <a:ext cx="138112" cy="0"/>
          </a:xfrm>
          <a:prstGeom prst="line">
            <a:avLst/>
          </a:prstGeom>
          <a:noFill/>
          <a:ln w="42863" cap="rnd">
            <a:solidFill>
              <a:srgbClr val="408DBB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8461" name="Rectangle 31">
            <a:extLst>
              <a:ext uri="{FF2B5EF4-FFF2-40B4-BE49-F238E27FC236}">
                <a16:creationId xmlns:a16="http://schemas.microsoft.com/office/drawing/2014/main" id="{9EB04E50-DAE2-4F78-A0E9-28A952D763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38400" y="3327400"/>
            <a:ext cx="211138" cy="350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300" b="1">
                <a:solidFill>
                  <a:srgbClr val="408DBB"/>
                </a:solidFill>
              </a:rPr>
              <a:t>C</a:t>
            </a:r>
            <a:endParaRPr lang="en-US" altLang="zh-CN" b="1"/>
          </a:p>
        </p:txBody>
      </p:sp>
      <p:sp>
        <p:nvSpPr>
          <p:cNvPr id="18462" name="Line 32">
            <a:extLst>
              <a:ext uri="{FF2B5EF4-FFF2-40B4-BE49-F238E27FC236}">
                <a16:creationId xmlns:a16="http://schemas.microsoft.com/office/drawing/2014/main" id="{DD8D893E-1C12-4E81-BF20-BE23C503D649}"/>
              </a:ext>
            </a:extLst>
          </p:cNvPr>
          <p:cNvSpPr>
            <a:spLocks noChangeShapeType="1"/>
          </p:cNvSpPr>
          <p:nvPr/>
        </p:nvSpPr>
        <p:spPr bwMode="auto">
          <a:xfrm>
            <a:off x="2540000" y="3201988"/>
            <a:ext cx="0" cy="120650"/>
          </a:xfrm>
          <a:prstGeom prst="line">
            <a:avLst/>
          </a:prstGeom>
          <a:noFill/>
          <a:ln w="42863" cap="rnd">
            <a:solidFill>
              <a:srgbClr val="408DBB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8463" name="Rectangle 33">
            <a:extLst>
              <a:ext uri="{FF2B5EF4-FFF2-40B4-BE49-F238E27FC236}">
                <a16:creationId xmlns:a16="http://schemas.microsoft.com/office/drawing/2014/main" id="{C5AD3970-37B3-4F36-A6ED-DFB4F3427F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5963" y="2897188"/>
            <a:ext cx="211137" cy="350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300" b="1">
                <a:solidFill>
                  <a:srgbClr val="408DBB"/>
                </a:solidFill>
              </a:rPr>
              <a:t>C</a:t>
            </a:r>
            <a:endParaRPr lang="en-US" altLang="zh-CN" b="1"/>
          </a:p>
        </p:txBody>
      </p:sp>
      <p:sp>
        <p:nvSpPr>
          <p:cNvPr id="18464" name="Line 34">
            <a:extLst>
              <a:ext uri="{FF2B5EF4-FFF2-40B4-BE49-F238E27FC236}">
                <a16:creationId xmlns:a16="http://schemas.microsoft.com/office/drawing/2014/main" id="{BA771278-D036-4724-A3C1-15CCF66900F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255838" y="3038475"/>
            <a:ext cx="139700" cy="0"/>
          </a:xfrm>
          <a:prstGeom prst="line">
            <a:avLst/>
          </a:prstGeom>
          <a:noFill/>
          <a:ln w="42863" cap="rnd">
            <a:solidFill>
              <a:srgbClr val="408DBB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8465" name="Rectangle 35">
            <a:extLst>
              <a:ext uri="{FF2B5EF4-FFF2-40B4-BE49-F238E27FC236}">
                <a16:creationId xmlns:a16="http://schemas.microsoft.com/office/drawing/2014/main" id="{D7B4131A-981E-4E58-AEC1-421EB1F283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5963" y="2468563"/>
            <a:ext cx="211137" cy="350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300" b="1">
                <a:solidFill>
                  <a:srgbClr val="408DBB"/>
                </a:solidFill>
              </a:rPr>
              <a:t>C</a:t>
            </a:r>
            <a:endParaRPr lang="en-US" altLang="zh-CN" b="1"/>
          </a:p>
        </p:txBody>
      </p:sp>
      <p:sp>
        <p:nvSpPr>
          <p:cNvPr id="18466" name="Line 36">
            <a:extLst>
              <a:ext uri="{FF2B5EF4-FFF2-40B4-BE49-F238E27FC236}">
                <a16:creationId xmlns:a16="http://schemas.microsoft.com/office/drawing/2014/main" id="{02278718-7BC4-49F3-A379-2CC2CE0B92B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106613" y="2768600"/>
            <a:ext cx="0" cy="120650"/>
          </a:xfrm>
          <a:prstGeom prst="line">
            <a:avLst/>
          </a:prstGeom>
          <a:noFill/>
          <a:ln w="42863" cap="rnd">
            <a:solidFill>
              <a:srgbClr val="408DBB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8467" name="Rectangle 37">
            <a:extLst>
              <a:ext uri="{FF2B5EF4-FFF2-40B4-BE49-F238E27FC236}">
                <a16:creationId xmlns:a16="http://schemas.microsoft.com/office/drawing/2014/main" id="{F590634F-1ABD-4FEB-8741-219792D35F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57338" y="2897188"/>
            <a:ext cx="211137" cy="350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300" b="1">
                <a:solidFill>
                  <a:srgbClr val="408DBB"/>
                </a:solidFill>
              </a:rPr>
              <a:t>C</a:t>
            </a:r>
            <a:endParaRPr lang="en-US" altLang="zh-CN" b="1"/>
          </a:p>
        </p:txBody>
      </p:sp>
      <p:sp>
        <p:nvSpPr>
          <p:cNvPr id="18468" name="Line 38">
            <a:extLst>
              <a:ext uri="{FF2B5EF4-FFF2-40B4-BE49-F238E27FC236}">
                <a16:creationId xmlns:a16="http://schemas.microsoft.com/office/drawing/2014/main" id="{6A046678-7910-457F-AC0A-425E51ABEC3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820863" y="3038475"/>
            <a:ext cx="138112" cy="0"/>
          </a:xfrm>
          <a:prstGeom prst="line">
            <a:avLst/>
          </a:prstGeom>
          <a:noFill/>
          <a:ln w="42863" cap="rnd">
            <a:solidFill>
              <a:srgbClr val="408DBB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8469" name="Rectangle 39">
            <a:extLst>
              <a:ext uri="{FF2B5EF4-FFF2-40B4-BE49-F238E27FC236}">
                <a16:creationId xmlns:a16="http://schemas.microsoft.com/office/drawing/2014/main" id="{F9EA2F4B-24FA-4E2C-AEDD-103A81BB8D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7125" y="2897188"/>
            <a:ext cx="211138" cy="350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300" b="1">
                <a:solidFill>
                  <a:srgbClr val="408DBB"/>
                </a:solidFill>
              </a:rPr>
              <a:t>C</a:t>
            </a:r>
            <a:endParaRPr lang="en-US" altLang="zh-CN" b="1"/>
          </a:p>
        </p:txBody>
      </p:sp>
      <p:sp>
        <p:nvSpPr>
          <p:cNvPr id="18470" name="Line 40">
            <a:extLst>
              <a:ext uri="{FF2B5EF4-FFF2-40B4-BE49-F238E27FC236}">
                <a16:creationId xmlns:a16="http://schemas.microsoft.com/office/drawing/2014/main" id="{E27782C4-6D51-4B96-AF9E-B458A5374B4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387475" y="3038475"/>
            <a:ext cx="138113" cy="0"/>
          </a:xfrm>
          <a:prstGeom prst="line">
            <a:avLst/>
          </a:prstGeom>
          <a:noFill/>
          <a:ln w="42863" cap="rnd">
            <a:solidFill>
              <a:srgbClr val="408DBB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8471" name="Rectangle 41">
            <a:extLst>
              <a:ext uri="{FF2B5EF4-FFF2-40B4-BE49-F238E27FC236}">
                <a16:creationId xmlns:a16="http://schemas.microsoft.com/office/drawing/2014/main" id="{1AF9FC6B-56E1-49AD-9103-F35DBE1DE5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38400" y="3756025"/>
            <a:ext cx="211138" cy="350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300" b="1">
                <a:solidFill>
                  <a:srgbClr val="408DBB"/>
                </a:solidFill>
              </a:rPr>
              <a:t>C</a:t>
            </a:r>
            <a:endParaRPr lang="en-US" altLang="zh-CN" b="1"/>
          </a:p>
        </p:txBody>
      </p:sp>
      <p:sp>
        <p:nvSpPr>
          <p:cNvPr id="18472" name="Line 42">
            <a:extLst>
              <a:ext uri="{FF2B5EF4-FFF2-40B4-BE49-F238E27FC236}">
                <a16:creationId xmlns:a16="http://schemas.microsoft.com/office/drawing/2014/main" id="{14A69115-6125-4CA6-89DC-04F1B75EE3E8}"/>
              </a:ext>
            </a:extLst>
          </p:cNvPr>
          <p:cNvSpPr>
            <a:spLocks noChangeShapeType="1"/>
          </p:cNvSpPr>
          <p:nvPr/>
        </p:nvSpPr>
        <p:spPr bwMode="auto">
          <a:xfrm>
            <a:off x="2540000" y="3636963"/>
            <a:ext cx="0" cy="119062"/>
          </a:xfrm>
          <a:prstGeom prst="line">
            <a:avLst/>
          </a:prstGeom>
          <a:noFill/>
          <a:ln w="42863" cap="rnd">
            <a:solidFill>
              <a:srgbClr val="408DBB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8473" name="Rectangle 43">
            <a:extLst>
              <a:ext uri="{FF2B5EF4-FFF2-40B4-BE49-F238E27FC236}">
                <a16:creationId xmlns:a16="http://schemas.microsoft.com/office/drawing/2014/main" id="{B1BF3215-E339-49C5-A59D-E42C09E59F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38400" y="4208463"/>
            <a:ext cx="211138" cy="350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300" b="1">
                <a:solidFill>
                  <a:srgbClr val="408DBB"/>
                </a:solidFill>
              </a:rPr>
              <a:t>C</a:t>
            </a:r>
            <a:endParaRPr lang="en-US" altLang="zh-CN" b="1"/>
          </a:p>
        </p:txBody>
      </p:sp>
      <p:sp>
        <p:nvSpPr>
          <p:cNvPr id="18474" name="Line 44">
            <a:extLst>
              <a:ext uri="{FF2B5EF4-FFF2-40B4-BE49-F238E27FC236}">
                <a16:creationId xmlns:a16="http://schemas.microsoft.com/office/drawing/2014/main" id="{675BF77D-37EE-4054-B3B1-7E4C7315D4A4}"/>
              </a:ext>
            </a:extLst>
          </p:cNvPr>
          <p:cNvSpPr>
            <a:spLocks noChangeShapeType="1"/>
          </p:cNvSpPr>
          <p:nvPr/>
        </p:nvSpPr>
        <p:spPr bwMode="auto">
          <a:xfrm>
            <a:off x="2540000" y="4070350"/>
            <a:ext cx="0" cy="120650"/>
          </a:xfrm>
          <a:prstGeom prst="line">
            <a:avLst/>
          </a:prstGeom>
          <a:noFill/>
          <a:ln w="42863" cap="rnd">
            <a:solidFill>
              <a:srgbClr val="408DBB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8475" name="Rectangle 45">
            <a:extLst>
              <a:ext uri="{FF2B5EF4-FFF2-40B4-BE49-F238E27FC236}">
                <a16:creationId xmlns:a16="http://schemas.microsoft.com/office/drawing/2014/main" id="{EDC1492A-3697-457F-82C5-A7B87EA29F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68613" y="3756025"/>
            <a:ext cx="211137" cy="350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300" b="1">
                <a:solidFill>
                  <a:srgbClr val="408DBB"/>
                </a:solidFill>
              </a:rPr>
              <a:t>C</a:t>
            </a:r>
            <a:endParaRPr lang="en-US" altLang="zh-CN" b="1"/>
          </a:p>
        </p:txBody>
      </p:sp>
      <p:sp>
        <p:nvSpPr>
          <p:cNvPr id="18476" name="Line 46">
            <a:extLst>
              <a:ext uri="{FF2B5EF4-FFF2-40B4-BE49-F238E27FC236}">
                <a16:creationId xmlns:a16="http://schemas.microsoft.com/office/drawing/2014/main" id="{924B55A6-C92F-429D-853E-2CF65376F103}"/>
              </a:ext>
            </a:extLst>
          </p:cNvPr>
          <p:cNvSpPr>
            <a:spLocks noChangeShapeType="1"/>
          </p:cNvSpPr>
          <p:nvPr/>
        </p:nvSpPr>
        <p:spPr bwMode="auto">
          <a:xfrm>
            <a:off x="2682875" y="3905250"/>
            <a:ext cx="146050" cy="0"/>
          </a:xfrm>
          <a:prstGeom prst="line">
            <a:avLst/>
          </a:prstGeom>
          <a:noFill/>
          <a:ln w="42863" cap="rnd">
            <a:solidFill>
              <a:srgbClr val="408DBB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8477" name="Rectangle 47">
            <a:extLst>
              <a:ext uri="{FF2B5EF4-FFF2-40B4-BE49-F238E27FC236}">
                <a16:creationId xmlns:a16="http://schemas.microsoft.com/office/drawing/2014/main" id="{E9B0C4AA-B1D1-4598-9D64-A9BD14598A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97238" y="2897188"/>
            <a:ext cx="211137" cy="350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300" b="1">
                <a:solidFill>
                  <a:srgbClr val="408DBB"/>
                </a:solidFill>
              </a:rPr>
              <a:t>C</a:t>
            </a:r>
            <a:endParaRPr lang="en-US" altLang="zh-CN" b="1"/>
          </a:p>
        </p:txBody>
      </p:sp>
      <p:sp>
        <p:nvSpPr>
          <p:cNvPr id="18478" name="Line 48">
            <a:extLst>
              <a:ext uri="{FF2B5EF4-FFF2-40B4-BE49-F238E27FC236}">
                <a16:creationId xmlns:a16="http://schemas.microsoft.com/office/drawing/2014/main" id="{89E25D19-0697-4179-9497-2B69CA8EC8B8}"/>
              </a:ext>
            </a:extLst>
          </p:cNvPr>
          <p:cNvSpPr>
            <a:spLocks noChangeShapeType="1"/>
          </p:cNvSpPr>
          <p:nvPr/>
        </p:nvSpPr>
        <p:spPr bwMode="auto">
          <a:xfrm>
            <a:off x="3124200" y="3038475"/>
            <a:ext cx="138113" cy="0"/>
          </a:xfrm>
          <a:prstGeom prst="line">
            <a:avLst/>
          </a:prstGeom>
          <a:noFill/>
          <a:ln w="42863" cap="rnd">
            <a:solidFill>
              <a:srgbClr val="408DBB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8479" name="Rectangle 49">
            <a:extLst>
              <a:ext uri="{FF2B5EF4-FFF2-40B4-BE49-F238E27FC236}">
                <a16:creationId xmlns:a16="http://schemas.microsoft.com/office/drawing/2014/main" id="{28B2D44B-622C-42C7-A45E-4AE8DD91D2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7450" y="2897188"/>
            <a:ext cx="211138" cy="350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300" b="1">
                <a:solidFill>
                  <a:srgbClr val="408DBB"/>
                </a:solidFill>
              </a:rPr>
              <a:t>C</a:t>
            </a:r>
            <a:endParaRPr lang="en-US" altLang="zh-CN" b="1"/>
          </a:p>
        </p:txBody>
      </p:sp>
      <p:sp>
        <p:nvSpPr>
          <p:cNvPr id="18480" name="Line 50">
            <a:extLst>
              <a:ext uri="{FF2B5EF4-FFF2-40B4-BE49-F238E27FC236}">
                <a16:creationId xmlns:a16="http://schemas.microsoft.com/office/drawing/2014/main" id="{ECCAC5C2-F978-46C0-A3E5-0F8A7944AE51}"/>
              </a:ext>
            </a:extLst>
          </p:cNvPr>
          <p:cNvSpPr>
            <a:spLocks noChangeShapeType="1"/>
          </p:cNvSpPr>
          <p:nvPr/>
        </p:nvSpPr>
        <p:spPr bwMode="auto">
          <a:xfrm>
            <a:off x="3557588" y="3038475"/>
            <a:ext cx="139700" cy="0"/>
          </a:xfrm>
          <a:prstGeom prst="line">
            <a:avLst/>
          </a:prstGeom>
          <a:noFill/>
          <a:ln w="42863" cap="rnd">
            <a:solidFill>
              <a:srgbClr val="408DBB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8481" name="Rectangle 51">
            <a:extLst>
              <a:ext uri="{FF2B5EF4-FFF2-40B4-BE49-F238E27FC236}">
                <a16:creationId xmlns:a16="http://schemas.microsoft.com/office/drawing/2014/main" id="{457A1E44-E0E0-43BD-AF76-4322B408E5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97238" y="3327400"/>
            <a:ext cx="211137" cy="350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300" b="1">
                <a:solidFill>
                  <a:srgbClr val="408DBB"/>
                </a:solidFill>
              </a:rPr>
              <a:t>C</a:t>
            </a:r>
            <a:endParaRPr lang="en-US" altLang="zh-CN" b="1"/>
          </a:p>
        </p:txBody>
      </p:sp>
      <p:sp>
        <p:nvSpPr>
          <p:cNvPr id="18482" name="Line 52">
            <a:extLst>
              <a:ext uri="{FF2B5EF4-FFF2-40B4-BE49-F238E27FC236}">
                <a16:creationId xmlns:a16="http://schemas.microsoft.com/office/drawing/2014/main" id="{771712CF-8A88-4152-986D-8169B516D271}"/>
              </a:ext>
            </a:extLst>
          </p:cNvPr>
          <p:cNvSpPr>
            <a:spLocks noChangeShapeType="1"/>
          </p:cNvSpPr>
          <p:nvPr/>
        </p:nvSpPr>
        <p:spPr bwMode="auto">
          <a:xfrm>
            <a:off x="3408363" y="3201988"/>
            <a:ext cx="0" cy="120650"/>
          </a:xfrm>
          <a:prstGeom prst="line">
            <a:avLst/>
          </a:prstGeom>
          <a:noFill/>
          <a:ln w="42863" cap="rnd">
            <a:solidFill>
              <a:srgbClr val="408DBB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AACA00A-A93B-45AE-8EDB-ACA530281F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98E2C-3045-460B-8F06-C44A286AED38}" type="datetime11">
              <a:rPr lang="zh-CN" altLang="en-US" smtClean="0"/>
              <a:t>18:38:26</a:t>
            </a:fld>
            <a:endParaRPr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B932530-CCCA-4A5C-B592-99BE6FDFE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379CA-290F-4386-B024-4CDB787C03D0}" type="slidenum">
              <a:rPr lang="zh-CN" altLang="en-US" smtClean="0"/>
              <a:t>15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458" name="Object 2">
            <a:extLst>
              <a:ext uri="{FF2B5EF4-FFF2-40B4-BE49-F238E27FC236}">
                <a16:creationId xmlns:a16="http://schemas.microsoft.com/office/drawing/2014/main" id="{FE9E4864-C7FE-4C9D-B573-9D271A0DF28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219200" y="2590800"/>
          <a:ext cx="4529138" cy="1379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59" r:id="rId3" imgW="1199160" imgH="361800" progId="ChemDraw.Document.6.0">
                  <p:embed/>
                </p:oleObj>
              </mc:Choice>
              <mc:Fallback>
                <p:oleObj r:id="rId3" imgW="1199160" imgH="361800" progId="ChemDraw.Document.6.0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9200" y="2590800"/>
                        <a:ext cx="4529138" cy="13795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459" name="TextBox 2">
            <a:extLst>
              <a:ext uri="{FF2B5EF4-FFF2-40B4-BE49-F238E27FC236}">
                <a16:creationId xmlns:a16="http://schemas.microsoft.com/office/drawing/2014/main" id="{393A6F50-40A7-4006-9E47-62D128CFCB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4114800"/>
            <a:ext cx="3254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000" b="1">
                <a:solidFill>
                  <a:srgbClr val="55A839"/>
                </a:solidFill>
                <a:ea typeface="黑体" panose="02010609060101010101" pitchFamily="49" charset="-122"/>
              </a:rPr>
              <a:t>1</a:t>
            </a:r>
            <a:endParaRPr lang="zh-CN" altLang="en-US" sz="2000" b="1">
              <a:solidFill>
                <a:srgbClr val="55A839"/>
              </a:solidFill>
              <a:ea typeface="黑体" panose="02010609060101010101" pitchFamily="49" charset="-122"/>
            </a:endParaRPr>
          </a:p>
        </p:txBody>
      </p:sp>
      <p:sp>
        <p:nvSpPr>
          <p:cNvPr id="19460" name="TextBox 3">
            <a:extLst>
              <a:ext uri="{FF2B5EF4-FFF2-40B4-BE49-F238E27FC236}">
                <a16:creationId xmlns:a16="http://schemas.microsoft.com/office/drawing/2014/main" id="{A267724C-6249-452B-A141-AA14857C67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95800" y="4114800"/>
            <a:ext cx="3254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000" b="1">
                <a:solidFill>
                  <a:srgbClr val="55A839"/>
                </a:solidFill>
                <a:ea typeface="黑体" panose="02010609060101010101" pitchFamily="49" charset="-122"/>
              </a:rPr>
              <a:t>2</a:t>
            </a:r>
            <a:endParaRPr lang="zh-CN" altLang="en-US" sz="2000" b="1">
              <a:solidFill>
                <a:srgbClr val="55A839"/>
              </a:solidFill>
              <a:ea typeface="黑体" panose="02010609060101010101" pitchFamily="49" charset="-122"/>
            </a:endParaRPr>
          </a:p>
        </p:txBody>
      </p:sp>
      <p:sp>
        <p:nvSpPr>
          <p:cNvPr id="19461" name="TextBox 4">
            <a:extLst>
              <a:ext uri="{FF2B5EF4-FFF2-40B4-BE49-F238E27FC236}">
                <a16:creationId xmlns:a16="http://schemas.microsoft.com/office/drawing/2014/main" id="{9A7CCE02-E722-4A27-97E1-A032DF07BD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33800" y="4114800"/>
            <a:ext cx="3254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000" b="1">
                <a:solidFill>
                  <a:srgbClr val="55A839"/>
                </a:solidFill>
                <a:ea typeface="黑体" panose="02010609060101010101" pitchFamily="49" charset="-122"/>
              </a:rPr>
              <a:t>3</a:t>
            </a:r>
            <a:endParaRPr lang="zh-CN" altLang="en-US" sz="2000" b="1">
              <a:solidFill>
                <a:srgbClr val="55A839"/>
              </a:solidFill>
              <a:ea typeface="黑体" panose="02010609060101010101" pitchFamily="49" charset="-122"/>
            </a:endParaRPr>
          </a:p>
        </p:txBody>
      </p:sp>
      <p:sp>
        <p:nvSpPr>
          <p:cNvPr id="19462" name="TextBox 5">
            <a:extLst>
              <a:ext uri="{FF2B5EF4-FFF2-40B4-BE49-F238E27FC236}">
                <a16:creationId xmlns:a16="http://schemas.microsoft.com/office/drawing/2014/main" id="{535CE335-BE07-4CC3-8363-421D4D6324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95600" y="4114800"/>
            <a:ext cx="3254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000" b="1">
                <a:solidFill>
                  <a:srgbClr val="55A839"/>
                </a:solidFill>
                <a:ea typeface="黑体" panose="02010609060101010101" pitchFamily="49" charset="-122"/>
              </a:rPr>
              <a:t>4</a:t>
            </a:r>
            <a:endParaRPr lang="zh-CN" altLang="en-US" sz="2000" b="1">
              <a:solidFill>
                <a:srgbClr val="55A839"/>
              </a:solidFill>
              <a:ea typeface="黑体" panose="02010609060101010101" pitchFamily="49" charset="-122"/>
            </a:endParaRPr>
          </a:p>
        </p:txBody>
      </p:sp>
      <p:sp>
        <p:nvSpPr>
          <p:cNvPr id="19463" name="TextBox 6">
            <a:extLst>
              <a:ext uri="{FF2B5EF4-FFF2-40B4-BE49-F238E27FC236}">
                <a16:creationId xmlns:a16="http://schemas.microsoft.com/office/drawing/2014/main" id="{B7092FD0-94D7-42F6-9A60-4193D3D91C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3600" y="4114800"/>
            <a:ext cx="3254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000" b="1">
                <a:solidFill>
                  <a:srgbClr val="55A839"/>
                </a:solidFill>
                <a:ea typeface="黑体" panose="02010609060101010101" pitchFamily="49" charset="-122"/>
              </a:rPr>
              <a:t>5</a:t>
            </a:r>
            <a:endParaRPr lang="zh-CN" altLang="en-US" sz="2000" b="1">
              <a:solidFill>
                <a:srgbClr val="55A839"/>
              </a:solidFill>
              <a:ea typeface="黑体" panose="02010609060101010101" pitchFamily="49" charset="-122"/>
            </a:endParaRPr>
          </a:p>
        </p:txBody>
      </p:sp>
      <p:sp>
        <p:nvSpPr>
          <p:cNvPr id="19464" name="TextBox 7">
            <a:extLst>
              <a:ext uri="{FF2B5EF4-FFF2-40B4-BE49-F238E27FC236}">
                <a16:creationId xmlns:a16="http://schemas.microsoft.com/office/drawing/2014/main" id="{DCC86441-7DF1-4491-9FD7-62A1BCCAB6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1600" y="4114800"/>
            <a:ext cx="3254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000" b="1">
                <a:solidFill>
                  <a:srgbClr val="55A839"/>
                </a:solidFill>
                <a:ea typeface="黑体" panose="02010609060101010101" pitchFamily="49" charset="-122"/>
              </a:rPr>
              <a:t>6</a:t>
            </a:r>
            <a:endParaRPr lang="zh-CN" altLang="en-US" sz="2000" b="1">
              <a:solidFill>
                <a:srgbClr val="55A839"/>
              </a:solidFill>
              <a:ea typeface="黑体" panose="02010609060101010101" pitchFamily="49" charset="-122"/>
            </a:endParaRPr>
          </a:p>
        </p:txBody>
      </p:sp>
      <p:sp>
        <p:nvSpPr>
          <p:cNvPr id="19465" name="TextBox 8">
            <a:extLst>
              <a:ext uri="{FF2B5EF4-FFF2-40B4-BE49-F238E27FC236}">
                <a16:creationId xmlns:a16="http://schemas.microsoft.com/office/drawing/2014/main" id="{42CDB27D-96A1-4CA7-8E81-DFD887008F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1600" y="2209800"/>
            <a:ext cx="3254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000" b="1">
                <a:solidFill>
                  <a:srgbClr val="FF0000"/>
                </a:solidFill>
                <a:ea typeface="黑体" panose="02010609060101010101" pitchFamily="49" charset="-122"/>
              </a:rPr>
              <a:t>1</a:t>
            </a:r>
            <a:endParaRPr lang="zh-CN" altLang="en-US" sz="2000" b="1">
              <a:solidFill>
                <a:srgbClr val="FF0000"/>
              </a:solidFill>
              <a:ea typeface="黑体" panose="02010609060101010101" pitchFamily="49" charset="-122"/>
            </a:endParaRPr>
          </a:p>
        </p:txBody>
      </p:sp>
      <p:sp>
        <p:nvSpPr>
          <p:cNvPr id="19466" name="TextBox 9">
            <a:extLst>
              <a:ext uri="{FF2B5EF4-FFF2-40B4-BE49-F238E27FC236}">
                <a16:creationId xmlns:a16="http://schemas.microsoft.com/office/drawing/2014/main" id="{6477E8C6-8111-49EB-840A-F67AC7977E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3600" y="2209800"/>
            <a:ext cx="3254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000" b="1">
                <a:solidFill>
                  <a:srgbClr val="FF0000"/>
                </a:solidFill>
                <a:ea typeface="黑体" panose="02010609060101010101" pitchFamily="49" charset="-122"/>
              </a:rPr>
              <a:t>2</a:t>
            </a:r>
            <a:endParaRPr lang="zh-CN" altLang="en-US" sz="2000" b="1">
              <a:solidFill>
                <a:srgbClr val="FF0000"/>
              </a:solidFill>
              <a:ea typeface="黑体" panose="02010609060101010101" pitchFamily="49" charset="-122"/>
            </a:endParaRPr>
          </a:p>
        </p:txBody>
      </p:sp>
      <p:sp>
        <p:nvSpPr>
          <p:cNvPr id="19467" name="TextBox 10">
            <a:extLst>
              <a:ext uri="{FF2B5EF4-FFF2-40B4-BE49-F238E27FC236}">
                <a16:creationId xmlns:a16="http://schemas.microsoft.com/office/drawing/2014/main" id="{6DAC02FD-8DC5-463C-87D9-0EB30C7C3B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95600" y="2209800"/>
            <a:ext cx="3254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000" b="1">
                <a:solidFill>
                  <a:srgbClr val="FF0000"/>
                </a:solidFill>
                <a:ea typeface="黑体" panose="02010609060101010101" pitchFamily="49" charset="-122"/>
              </a:rPr>
              <a:t>3</a:t>
            </a:r>
            <a:endParaRPr lang="zh-CN" altLang="en-US" sz="2000" b="1">
              <a:solidFill>
                <a:srgbClr val="FF0000"/>
              </a:solidFill>
              <a:ea typeface="黑体" panose="02010609060101010101" pitchFamily="49" charset="-122"/>
            </a:endParaRPr>
          </a:p>
        </p:txBody>
      </p:sp>
      <p:sp>
        <p:nvSpPr>
          <p:cNvPr id="19468" name="TextBox 11">
            <a:extLst>
              <a:ext uri="{FF2B5EF4-FFF2-40B4-BE49-F238E27FC236}">
                <a16:creationId xmlns:a16="http://schemas.microsoft.com/office/drawing/2014/main" id="{1BF549B8-0371-4074-9801-0FC5C96A77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33800" y="2209800"/>
            <a:ext cx="3254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000" b="1">
                <a:solidFill>
                  <a:srgbClr val="FF0000"/>
                </a:solidFill>
                <a:ea typeface="黑体" panose="02010609060101010101" pitchFamily="49" charset="-122"/>
              </a:rPr>
              <a:t>4</a:t>
            </a:r>
            <a:endParaRPr lang="zh-CN" altLang="en-US" sz="2000" b="1">
              <a:solidFill>
                <a:srgbClr val="FF0000"/>
              </a:solidFill>
              <a:ea typeface="黑体" panose="02010609060101010101" pitchFamily="49" charset="-122"/>
            </a:endParaRPr>
          </a:p>
        </p:txBody>
      </p:sp>
      <p:sp>
        <p:nvSpPr>
          <p:cNvPr id="19469" name="TextBox 12">
            <a:extLst>
              <a:ext uri="{FF2B5EF4-FFF2-40B4-BE49-F238E27FC236}">
                <a16:creationId xmlns:a16="http://schemas.microsoft.com/office/drawing/2014/main" id="{DF79CFEF-208C-4393-B312-BD5D29FE63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95800" y="2209800"/>
            <a:ext cx="3254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000" b="1">
                <a:solidFill>
                  <a:srgbClr val="FF0000"/>
                </a:solidFill>
                <a:ea typeface="黑体" panose="02010609060101010101" pitchFamily="49" charset="-122"/>
              </a:rPr>
              <a:t>5</a:t>
            </a:r>
            <a:endParaRPr lang="zh-CN" altLang="en-US" sz="2000" b="1">
              <a:solidFill>
                <a:srgbClr val="FF0000"/>
              </a:solidFill>
              <a:ea typeface="黑体" panose="02010609060101010101" pitchFamily="49" charset="-122"/>
            </a:endParaRPr>
          </a:p>
        </p:txBody>
      </p:sp>
      <p:sp>
        <p:nvSpPr>
          <p:cNvPr id="19470" name="TextBox 13">
            <a:extLst>
              <a:ext uri="{FF2B5EF4-FFF2-40B4-BE49-F238E27FC236}">
                <a16:creationId xmlns:a16="http://schemas.microsoft.com/office/drawing/2014/main" id="{56E25F87-C644-474F-AF72-039C396553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209800"/>
            <a:ext cx="3254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000" b="1">
                <a:solidFill>
                  <a:srgbClr val="FF0000"/>
                </a:solidFill>
                <a:ea typeface="黑体" panose="02010609060101010101" pitchFamily="49" charset="-122"/>
              </a:rPr>
              <a:t>6</a:t>
            </a:r>
            <a:endParaRPr lang="zh-CN" altLang="en-US" sz="2000" b="1">
              <a:solidFill>
                <a:srgbClr val="FF0000"/>
              </a:solidFill>
              <a:ea typeface="黑体" panose="02010609060101010101" pitchFamily="49" charset="-122"/>
            </a:endParaRPr>
          </a:p>
        </p:txBody>
      </p:sp>
      <p:grpSp>
        <p:nvGrpSpPr>
          <p:cNvPr id="19471" name="Group 15">
            <a:extLst>
              <a:ext uri="{FF2B5EF4-FFF2-40B4-BE49-F238E27FC236}">
                <a16:creationId xmlns:a16="http://schemas.microsoft.com/office/drawing/2014/main" id="{0ACD6124-ED79-4A2C-A56E-FAE934A40AC3}"/>
              </a:ext>
            </a:extLst>
          </p:cNvPr>
          <p:cNvGrpSpPr>
            <a:grpSpLocks/>
          </p:cNvGrpSpPr>
          <p:nvPr/>
        </p:nvGrpSpPr>
        <p:grpSpPr bwMode="auto">
          <a:xfrm>
            <a:off x="5772150" y="1865313"/>
            <a:ext cx="800100" cy="1006475"/>
            <a:chOff x="0" y="0"/>
            <a:chExt cx="504" cy="634"/>
          </a:xfrm>
        </p:grpSpPr>
        <p:pic>
          <p:nvPicPr>
            <p:cNvPr id="19482" name="L 形 14">
              <a:extLst>
                <a:ext uri="{FF2B5EF4-FFF2-40B4-BE49-F238E27FC236}">
                  <a16:creationId xmlns:a16="http://schemas.microsoft.com/office/drawing/2014/main" id="{B36C4FE6-ABB3-4D9A-9616-E413552EB72C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504" cy="6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483" name="Text Box 17">
              <a:extLst>
                <a:ext uri="{FF2B5EF4-FFF2-40B4-BE49-F238E27FC236}">
                  <a16:creationId xmlns:a16="http://schemas.microsoft.com/office/drawing/2014/main" id="{E5CDE6DD-90FB-4CF7-8348-2ECF2F994E2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7977372">
              <a:off x="157" y="175"/>
              <a:ext cx="192" cy="3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 b="1">
                <a:solidFill>
                  <a:srgbClr val="FFFFFF"/>
                </a:solidFill>
                <a:ea typeface="黑体" panose="02010609060101010101" pitchFamily="49" charset="-122"/>
              </a:endParaRPr>
            </a:p>
          </p:txBody>
        </p:sp>
      </p:grpSp>
      <p:grpSp>
        <p:nvGrpSpPr>
          <p:cNvPr id="19472" name="Group 18">
            <a:extLst>
              <a:ext uri="{FF2B5EF4-FFF2-40B4-BE49-F238E27FC236}">
                <a16:creationId xmlns:a16="http://schemas.microsoft.com/office/drawing/2014/main" id="{CEA3617B-C7A5-4F3E-8D39-0F12445B47F7}"/>
              </a:ext>
            </a:extLst>
          </p:cNvPr>
          <p:cNvGrpSpPr>
            <a:grpSpLocks/>
          </p:cNvGrpSpPr>
          <p:nvPr/>
        </p:nvGrpSpPr>
        <p:grpSpPr bwMode="auto">
          <a:xfrm>
            <a:off x="5772150" y="3902075"/>
            <a:ext cx="800100" cy="1004888"/>
            <a:chOff x="0" y="0"/>
            <a:chExt cx="504" cy="633"/>
          </a:xfrm>
        </p:grpSpPr>
        <p:pic>
          <p:nvPicPr>
            <p:cNvPr id="19480" name="L 形 15">
              <a:extLst>
                <a:ext uri="{FF2B5EF4-FFF2-40B4-BE49-F238E27FC236}">
                  <a16:creationId xmlns:a16="http://schemas.microsoft.com/office/drawing/2014/main" id="{8679D86C-3D13-4D2B-ADF5-46D7FDD3176F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504" cy="6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481" name="Text Box 20">
              <a:extLst>
                <a:ext uri="{FF2B5EF4-FFF2-40B4-BE49-F238E27FC236}">
                  <a16:creationId xmlns:a16="http://schemas.microsoft.com/office/drawing/2014/main" id="{24B0672E-72B3-492A-A088-6A74ADBF24D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7977372">
              <a:off x="157" y="173"/>
              <a:ext cx="192" cy="3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 b="1">
                <a:solidFill>
                  <a:srgbClr val="FFFFFF"/>
                </a:solidFill>
                <a:ea typeface="黑体" panose="02010609060101010101" pitchFamily="49" charset="-122"/>
              </a:endParaRPr>
            </a:p>
          </p:txBody>
        </p:sp>
      </p:grpSp>
      <p:sp>
        <p:nvSpPr>
          <p:cNvPr id="19473" name="TextBox 16">
            <a:extLst>
              <a:ext uri="{FF2B5EF4-FFF2-40B4-BE49-F238E27FC236}">
                <a16:creationId xmlns:a16="http://schemas.microsoft.com/office/drawing/2014/main" id="{7CF9D90A-F043-4227-A5BA-E8B446287E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29400" y="2133600"/>
            <a:ext cx="10652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b="1">
                <a:solidFill>
                  <a:srgbClr val="55A839"/>
                </a:solidFill>
                <a:ea typeface="黑体" panose="02010609060101010101" pitchFamily="49" charset="-122"/>
              </a:rPr>
              <a:t>[2,</a:t>
            </a:r>
            <a:r>
              <a:rPr lang="en-US" altLang="zh-CN" sz="2400" b="1">
                <a:solidFill>
                  <a:srgbClr val="FF0000"/>
                </a:solidFill>
                <a:ea typeface="黑体" panose="02010609060101010101" pitchFamily="49" charset="-122"/>
              </a:rPr>
              <a:t>4</a:t>
            </a:r>
            <a:r>
              <a:rPr lang="en-US" altLang="zh-CN" sz="2400" b="1">
                <a:solidFill>
                  <a:srgbClr val="55A839"/>
                </a:solidFill>
                <a:ea typeface="黑体" panose="02010609060101010101" pitchFamily="49" charset="-122"/>
              </a:rPr>
              <a:t>,5]</a:t>
            </a:r>
            <a:endParaRPr lang="zh-CN" altLang="en-US" sz="2400" b="1">
              <a:solidFill>
                <a:srgbClr val="55A839"/>
              </a:solidFill>
              <a:ea typeface="黑体" panose="02010609060101010101" pitchFamily="49" charset="-122"/>
            </a:endParaRPr>
          </a:p>
        </p:txBody>
      </p:sp>
      <p:sp>
        <p:nvSpPr>
          <p:cNvPr id="19474" name="TextBox 17">
            <a:extLst>
              <a:ext uri="{FF2B5EF4-FFF2-40B4-BE49-F238E27FC236}">
                <a16:creationId xmlns:a16="http://schemas.microsoft.com/office/drawing/2014/main" id="{6ED22EF9-B189-4CB4-8137-03ECB536F2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29400" y="4114800"/>
            <a:ext cx="10652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b="1">
                <a:solidFill>
                  <a:srgbClr val="55A839"/>
                </a:solidFill>
                <a:ea typeface="黑体" panose="02010609060101010101" pitchFamily="49" charset="-122"/>
              </a:rPr>
              <a:t>[2,</a:t>
            </a:r>
            <a:r>
              <a:rPr lang="en-US" altLang="zh-CN" sz="2400" b="1">
                <a:solidFill>
                  <a:srgbClr val="FF0000"/>
                </a:solidFill>
                <a:ea typeface="黑体" panose="02010609060101010101" pitchFamily="49" charset="-122"/>
              </a:rPr>
              <a:t>3</a:t>
            </a:r>
            <a:r>
              <a:rPr lang="en-US" altLang="zh-CN" sz="2400" b="1">
                <a:solidFill>
                  <a:srgbClr val="55A839"/>
                </a:solidFill>
                <a:ea typeface="黑体" panose="02010609060101010101" pitchFamily="49" charset="-122"/>
              </a:rPr>
              <a:t>,5]</a:t>
            </a:r>
            <a:endParaRPr lang="zh-CN" altLang="en-US" sz="2400" b="1">
              <a:solidFill>
                <a:srgbClr val="55A839"/>
              </a:solidFill>
              <a:ea typeface="黑体" panose="02010609060101010101" pitchFamily="49" charset="-122"/>
            </a:endParaRPr>
          </a:p>
        </p:txBody>
      </p:sp>
      <p:cxnSp>
        <p:nvCxnSpPr>
          <p:cNvPr id="19475" name="直接箭头连接符 19">
            <a:extLst>
              <a:ext uri="{FF2B5EF4-FFF2-40B4-BE49-F238E27FC236}">
                <a16:creationId xmlns:a16="http://schemas.microsoft.com/office/drawing/2014/main" id="{1118218B-131A-4199-A89E-B895C82AB250}"/>
              </a:ext>
            </a:extLst>
          </p:cNvPr>
          <p:cNvCxnSpPr>
            <a:cxnSpLocks noChangeShapeType="1"/>
            <a:stCxn id="19473" idx="2"/>
            <a:endCxn id="19474" idx="0"/>
          </p:cNvCxnSpPr>
          <p:nvPr/>
        </p:nvCxnSpPr>
        <p:spPr bwMode="auto">
          <a:xfrm>
            <a:off x="7162800" y="2590800"/>
            <a:ext cx="0" cy="1524000"/>
          </a:xfrm>
          <a:prstGeom prst="straightConnector1">
            <a:avLst/>
          </a:prstGeom>
          <a:noFill/>
          <a:ln w="38100">
            <a:solidFill>
              <a:schemeClr val="accent2"/>
            </a:solidFill>
            <a:round/>
            <a:headEnd type="arrow" w="med" len="med"/>
            <a:tailEnd type="arrow" w="med" len="med"/>
          </a:ln>
          <a:effectLst>
            <a:outerShdw dist="38100" dir="5400000" algn="ctr" rotWithShape="0">
              <a:srgbClr val="003148">
                <a:alpha val="45998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24" name="Group 24">
            <a:extLst>
              <a:ext uri="{FF2B5EF4-FFF2-40B4-BE49-F238E27FC236}">
                <a16:creationId xmlns:a16="http://schemas.microsoft.com/office/drawing/2014/main" id="{73338B7D-5332-45BF-87F6-0438314F5E68}"/>
              </a:ext>
            </a:extLst>
          </p:cNvPr>
          <p:cNvGrpSpPr>
            <a:grpSpLocks/>
          </p:cNvGrpSpPr>
          <p:nvPr/>
        </p:nvGrpSpPr>
        <p:grpSpPr bwMode="auto">
          <a:xfrm>
            <a:off x="7315200" y="4267200"/>
            <a:ext cx="1047750" cy="1169988"/>
            <a:chOff x="0" y="0"/>
            <a:chExt cx="1582" cy="1325"/>
          </a:xfrm>
        </p:grpSpPr>
        <p:pic>
          <p:nvPicPr>
            <p:cNvPr id="19478" name="半闭框 20">
              <a:extLst>
                <a:ext uri="{FF2B5EF4-FFF2-40B4-BE49-F238E27FC236}">
                  <a16:creationId xmlns:a16="http://schemas.microsoft.com/office/drawing/2014/main" id="{9B1AE1DB-D880-49FA-968C-8E6E93567C41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582" cy="1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479" name="Text Box 26">
              <a:extLst>
                <a:ext uri="{FF2B5EF4-FFF2-40B4-BE49-F238E27FC236}">
                  <a16:creationId xmlns:a16="http://schemas.microsoft.com/office/drawing/2014/main" id="{782792B5-D890-459D-B346-08693C5BC7F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7436074">
              <a:off x="95" y="41"/>
              <a:ext cx="1392" cy="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10800000" vert="eaVert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 b="1">
                <a:ea typeface="黑体" panose="02010609060101010101" pitchFamily="49" charset="-122"/>
              </a:endParaRPr>
            </a:p>
          </p:txBody>
        </p:sp>
      </p:grpSp>
      <p:sp>
        <p:nvSpPr>
          <p:cNvPr id="19477" name="Text Box 27">
            <a:extLst>
              <a:ext uri="{FF2B5EF4-FFF2-40B4-BE49-F238E27FC236}">
                <a16:creationId xmlns:a16="http://schemas.microsoft.com/office/drawing/2014/main" id="{D1489889-FCF4-4288-87FB-318CE02C23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1143000"/>
            <a:ext cx="4953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400" b="1">
                <a:solidFill>
                  <a:srgbClr val="663300"/>
                </a:solidFill>
                <a:ea typeface="黑体" panose="02010609060101010101" pitchFamily="49" charset="-122"/>
              </a:rPr>
              <a:t>最低系列规则亦用于编号</a:t>
            </a:r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C4E5EDEC-F7F2-4D4F-9DEA-8C37A7E9FC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0926B-754E-42C5-8C38-8BA4DDB13CEA}" type="datetime11">
              <a:rPr lang="zh-CN" altLang="en-US" smtClean="0"/>
              <a:t>18:38:26</a:t>
            </a:fld>
            <a:endParaRPr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3D58C56-4EC6-4CD4-AFF9-87D21D7B8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379CA-290F-4386-B024-4CDB787C03D0}" type="slidenum">
              <a:rPr lang="zh-CN" altLang="en-US" smtClean="0"/>
              <a:t>16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ext Box 5">
            <a:extLst>
              <a:ext uri="{FF2B5EF4-FFF2-40B4-BE49-F238E27FC236}">
                <a16:creationId xmlns:a16="http://schemas.microsoft.com/office/drawing/2014/main" id="{75FC6746-BC19-4635-B032-34EEE64042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" y="533400"/>
            <a:ext cx="518158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800" b="1" dirty="0">
                <a:solidFill>
                  <a:srgbClr val="660033"/>
                </a:solidFill>
                <a:ea typeface="黑体" panose="02010609060101010101" pitchFamily="49" charset="-122"/>
              </a:rPr>
              <a:t>基团大小的判定（顺序规则）</a:t>
            </a:r>
          </a:p>
        </p:txBody>
      </p:sp>
      <p:sp>
        <p:nvSpPr>
          <p:cNvPr id="20483" name="Text Box 2">
            <a:extLst>
              <a:ext uri="{FF2B5EF4-FFF2-40B4-BE49-F238E27FC236}">
                <a16:creationId xmlns:a16="http://schemas.microsoft.com/office/drawing/2014/main" id="{36BBAB73-3BE7-4237-87E1-9AA151C35C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2428875"/>
            <a:ext cx="76200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3600" b="1">
                <a:solidFill>
                  <a:schemeClr val="bg1"/>
                </a:solidFill>
                <a:ea typeface="黑体" panose="02010609060101010101" pitchFamily="49" charset="-122"/>
              </a:rPr>
              <a:t>       </a:t>
            </a:r>
          </a:p>
        </p:txBody>
      </p:sp>
      <p:sp>
        <p:nvSpPr>
          <p:cNvPr id="20484" name="Text Box 3">
            <a:extLst>
              <a:ext uri="{FF2B5EF4-FFF2-40B4-BE49-F238E27FC236}">
                <a16:creationId xmlns:a16="http://schemas.microsoft.com/office/drawing/2014/main" id="{FBF8CAE7-5373-4A7C-A7CA-C7D5BB45B8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6075" y="1371600"/>
            <a:ext cx="7620000" cy="901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719138" indent="-71913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5000"/>
              </a:lnSpc>
              <a:spcBef>
                <a:spcPct val="50000"/>
              </a:spcBef>
            </a:pPr>
            <a:r>
              <a:rPr lang="zh-CN" altLang="en-US" sz="2400" b="1">
                <a:solidFill>
                  <a:srgbClr val="660033"/>
                </a:solidFill>
                <a:ea typeface="黑体" panose="02010609060101010101" pitchFamily="49" charset="-122"/>
              </a:rPr>
              <a:t>（</a:t>
            </a:r>
            <a:r>
              <a:rPr lang="en-US" altLang="zh-CN" sz="2400" b="1">
                <a:solidFill>
                  <a:srgbClr val="660033"/>
                </a:solidFill>
                <a:ea typeface="黑体" panose="02010609060101010101" pitchFamily="49" charset="-122"/>
              </a:rPr>
              <a:t>1</a:t>
            </a:r>
            <a:r>
              <a:rPr lang="zh-CN" altLang="en-US" sz="2400" b="1">
                <a:solidFill>
                  <a:srgbClr val="660033"/>
                </a:solidFill>
                <a:ea typeface="黑体" panose="02010609060101010101" pitchFamily="49" charset="-122"/>
              </a:rPr>
              <a:t>）</a:t>
            </a:r>
            <a:r>
              <a:rPr lang="zh-CN" altLang="en-US" sz="2400" b="1">
                <a:solidFill>
                  <a:schemeClr val="accent1"/>
                </a:solidFill>
                <a:ea typeface="黑体" panose="02010609060101010101" pitchFamily="49" charset="-122"/>
              </a:rPr>
              <a:t>单原子取代基</a:t>
            </a:r>
            <a:r>
              <a:rPr lang="zh-CN" altLang="en-US" sz="2400" b="1">
                <a:solidFill>
                  <a:srgbClr val="660033"/>
                </a:solidFill>
                <a:ea typeface="黑体" panose="02010609060101010101" pitchFamily="49" charset="-122"/>
              </a:rPr>
              <a:t>：按原子序数大小排列，原子序数大的顺序大，原子序数小的顺序小。</a:t>
            </a:r>
          </a:p>
        </p:txBody>
      </p:sp>
      <p:graphicFrame>
        <p:nvGraphicFramePr>
          <p:cNvPr id="20485" name="Object 4">
            <a:extLst>
              <a:ext uri="{FF2B5EF4-FFF2-40B4-BE49-F238E27FC236}">
                <a16:creationId xmlns:a16="http://schemas.microsoft.com/office/drawing/2014/main" id="{46F936CD-F281-447E-A524-8B8DDC1969C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73063" y="2905125"/>
          <a:ext cx="3930650" cy="720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90" r:id="rId3" imgW="3350260" imgH="612140" progId="ChemDraw.Document.6.0">
                  <p:embed/>
                </p:oleObj>
              </mc:Choice>
              <mc:Fallback>
                <p:oleObj r:id="rId3" imgW="3350260" imgH="612140" progId="ChemDraw.Document.6.0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3063" y="2905125"/>
                        <a:ext cx="3930650" cy="720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486" name="Object 29">
            <a:extLst>
              <a:ext uri="{FF2B5EF4-FFF2-40B4-BE49-F238E27FC236}">
                <a16:creationId xmlns:a16="http://schemas.microsoft.com/office/drawing/2014/main" id="{AE661556-F6E2-4D0E-9B61-54D8A629446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776788" y="2752725"/>
          <a:ext cx="3678237" cy="1079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91" r:id="rId5" imgW="3310920" imgH="969840" progId="ChemDraw.Document.6.0">
                  <p:embed/>
                </p:oleObj>
              </mc:Choice>
              <mc:Fallback>
                <p:oleObj r:id="rId5" imgW="3310920" imgH="969840" progId="ChemDraw.Document.6.0">
                  <p:embed/>
                  <p:pic>
                    <p:nvPicPr>
                      <p:cNvPr id="0" name="Object 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76788" y="2752725"/>
                        <a:ext cx="3678237" cy="1079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487" name="Text Box 2">
            <a:extLst>
              <a:ext uri="{FF2B5EF4-FFF2-40B4-BE49-F238E27FC236}">
                <a16:creationId xmlns:a16="http://schemas.microsoft.com/office/drawing/2014/main" id="{C492D9E9-D512-4D57-B505-BF5EC779F7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2775" y="4081463"/>
            <a:ext cx="70866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400" b="1">
                <a:solidFill>
                  <a:srgbClr val="66003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(2)</a:t>
            </a:r>
            <a:r>
              <a:rPr lang="zh-CN" altLang="en-US" sz="2400" b="1"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多原子取代基</a:t>
            </a:r>
            <a:r>
              <a:rPr lang="zh-CN" altLang="en-US" sz="2400" b="1">
                <a:solidFill>
                  <a:srgbClr val="66003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：先比较第一个原子</a:t>
            </a:r>
          </a:p>
        </p:txBody>
      </p:sp>
      <p:graphicFrame>
        <p:nvGraphicFramePr>
          <p:cNvPr id="20488" name="Object 3">
            <a:extLst>
              <a:ext uri="{FF2B5EF4-FFF2-40B4-BE49-F238E27FC236}">
                <a16:creationId xmlns:a16="http://schemas.microsoft.com/office/drawing/2014/main" id="{B3D7C90C-2DC9-49C7-955B-99291584AF7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52450" y="4953000"/>
          <a:ext cx="4691063" cy="1260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92" r:id="rId7" imgW="4333240" imgH="1163320" progId="ChemDraw.Document.5.0">
                  <p:embed/>
                </p:oleObj>
              </mc:Choice>
              <mc:Fallback>
                <p:oleObj r:id="rId7" imgW="4333240" imgH="1163320" progId="ChemDraw.Document.5.0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2450" y="4953000"/>
                        <a:ext cx="4691063" cy="1260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489" name="Object 4">
            <a:extLst>
              <a:ext uri="{FF2B5EF4-FFF2-40B4-BE49-F238E27FC236}">
                <a16:creationId xmlns:a16="http://schemas.microsoft.com/office/drawing/2014/main" id="{1925902F-9DCD-49DC-A1E4-BE3D5CE80FB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854700" y="5230813"/>
          <a:ext cx="5207000" cy="900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93" r:id="rId9" imgW="4107180" imgH="2192020" progId="ChemDraw.Document.5.0">
                  <p:embed/>
                </p:oleObj>
              </mc:Choice>
              <mc:Fallback>
                <p:oleObj r:id="rId9" imgW="4107180" imgH="2192020" progId="ChemDraw.Document.5.0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b="67630"/>
                      <a:stretch>
                        <a:fillRect/>
                      </a:stretch>
                    </p:blipFill>
                    <p:spPr bwMode="auto">
                      <a:xfrm>
                        <a:off x="5854700" y="5230813"/>
                        <a:ext cx="5207000" cy="9001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55EFA07-28CA-45A4-9CF6-F1B2644157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77DD37-A8D0-4961-ADEB-20BE9B724A74}" type="datetime11">
              <a:rPr lang="zh-CN" altLang="en-US" smtClean="0"/>
              <a:t>18:38:26</a:t>
            </a:fld>
            <a:endParaRPr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C885BE2-7E4A-4705-B144-BD14F17DC7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379CA-290F-4386-B024-4CDB787C03D0}" type="slidenum">
              <a:rPr lang="zh-CN" altLang="en-US" smtClean="0"/>
              <a:t>17</a:t>
            </a:fld>
            <a:endParaRPr lang="zh-CN" alt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ext Box 2">
            <a:extLst>
              <a:ext uri="{FF2B5EF4-FFF2-40B4-BE49-F238E27FC236}">
                <a16:creationId xmlns:a16="http://schemas.microsoft.com/office/drawing/2014/main" id="{5B772432-D04D-4370-86E1-9006BF3340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" y="635000"/>
            <a:ext cx="7772400" cy="127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50000"/>
              </a:spcBef>
            </a:pPr>
            <a:r>
              <a:rPr lang="zh-CN" altLang="en-US" sz="2200" b="1">
                <a:solidFill>
                  <a:srgbClr val="660033"/>
                </a:solidFill>
                <a:ea typeface="黑体" panose="02010609060101010101" pitchFamily="49" charset="-122"/>
              </a:rPr>
              <a:t>    如果两个多原子基团的第一个原子相同，则比较与它</a:t>
            </a:r>
            <a:r>
              <a:rPr lang="zh-CN" altLang="en-US" sz="2200" b="1">
                <a:solidFill>
                  <a:schemeClr val="accent1"/>
                </a:solidFill>
                <a:ea typeface="黑体" panose="02010609060101010101" pitchFamily="49" charset="-122"/>
              </a:rPr>
              <a:t>直接</a:t>
            </a:r>
            <a:r>
              <a:rPr lang="zh-CN" altLang="en-US" sz="2200" b="1">
                <a:solidFill>
                  <a:srgbClr val="660033"/>
                </a:solidFill>
                <a:ea typeface="黑体" panose="02010609060101010101" pitchFamily="49" charset="-122"/>
              </a:rPr>
              <a:t>相连的其他原子，比较时，按原子序数排列，先比较最大的一个，仍相同，再顺序比较居中的、最小的。</a:t>
            </a:r>
          </a:p>
        </p:txBody>
      </p:sp>
      <p:grpSp>
        <p:nvGrpSpPr>
          <p:cNvPr id="21507" name="组合 3">
            <a:extLst>
              <a:ext uri="{FF2B5EF4-FFF2-40B4-BE49-F238E27FC236}">
                <a16:creationId xmlns:a16="http://schemas.microsoft.com/office/drawing/2014/main" id="{5F361FB6-EE10-47FA-BC04-22D481C58EDB}"/>
              </a:ext>
            </a:extLst>
          </p:cNvPr>
          <p:cNvGrpSpPr>
            <a:grpSpLocks/>
          </p:cNvGrpSpPr>
          <p:nvPr/>
        </p:nvGrpSpPr>
        <p:grpSpPr bwMode="auto">
          <a:xfrm>
            <a:off x="5934075" y="2266950"/>
            <a:ext cx="2752725" cy="1273175"/>
            <a:chOff x="5153187" y="2438426"/>
            <a:chExt cx="2752092" cy="1273277"/>
          </a:xfrm>
        </p:grpSpPr>
        <p:sp>
          <p:nvSpPr>
            <p:cNvPr id="21524" name="左大括号 28">
              <a:extLst>
                <a:ext uri="{FF2B5EF4-FFF2-40B4-BE49-F238E27FC236}">
                  <a16:creationId xmlns:a16="http://schemas.microsoft.com/office/drawing/2014/main" id="{EC5A84CC-3033-47E5-8953-90BCA57B3B64}"/>
                </a:ext>
              </a:extLst>
            </p:cNvPr>
            <p:cNvSpPr>
              <a:spLocks/>
            </p:cNvSpPr>
            <p:nvPr/>
          </p:nvSpPr>
          <p:spPr bwMode="auto">
            <a:xfrm>
              <a:off x="5153187" y="2711271"/>
              <a:ext cx="174926" cy="636639"/>
            </a:xfrm>
            <a:prstGeom prst="leftBrace">
              <a:avLst>
                <a:gd name="adj1" fmla="val 8324"/>
                <a:gd name="adj2" fmla="val 50000"/>
              </a:avLst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ffectLst>
              <a:outerShdw dist="38100" dir="5400000" algn="ctr" rotWithShape="0">
                <a:srgbClr val="003148">
                  <a:alpha val="45998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 b="1">
                <a:ea typeface="黑体" panose="02010609060101010101" pitchFamily="49" charset="-122"/>
              </a:endParaRPr>
            </a:p>
          </p:txBody>
        </p:sp>
        <p:sp>
          <p:nvSpPr>
            <p:cNvPr id="21525" name="TextBox 29">
              <a:extLst>
                <a:ext uri="{FF2B5EF4-FFF2-40B4-BE49-F238E27FC236}">
                  <a16:creationId xmlns:a16="http://schemas.microsoft.com/office/drawing/2014/main" id="{161585DE-6E67-45ED-A72D-F6E882972E6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29346" y="2529374"/>
              <a:ext cx="1263928" cy="365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b="1">
                  <a:solidFill>
                    <a:srgbClr val="7E9632"/>
                  </a:solidFill>
                  <a:ea typeface="黑体" panose="02010609060101010101" pitchFamily="49" charset="-122"/>
                </a:rPr>
                <a:t>-C(Cl,H,H)</a:t>
              </a:r>
              <a:endParaRPr lang="zh-CN" altLang="en-US" b="1">
                <a:solidFill>
                  <a:srgbClr val="7E9632"/>
                </a:solidFill>
                <a:ea typeface="黑体" panose="02010609060101010101" pitchFamily="49" charset="-122"/>
              </a:endParaRPr>
            </a:p>
          </p:txBody>
        </p:sp>
        <p:sp>
          <p:nvSpPr>
            <p:cNvPr id="21526" name="TextBox 30">
              <a:extLst>
                <a:ext uri="{FF2B5EF4-FFF2-40B4-BE49-F238E27FC236}">
                  <a16:creationId xmlns:a16="http://schemas.microsoft.com/office/drawing/2014/main" id="{288A8B2A-B16D-4224-865C-44F8E4686D2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29346" y="3179276"/>
              <a:ext cx="1275933" cy="3675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b="1">
                  <a:solidFill>
                    <a:srgbClr val="7E9632"/>
                  </a:solidFill>
                  <a:ea typeface="黑体" panose="02010609060101010101" pitchFamily="49" charset="-122"/>
                </a:rPr>
                <a:t>-C(F,  F,H)</a:t>
              </a:r>
              <a:endParaRPr lang="zh-CN" altLang="en-US" b="1">
                <a:solidFill>
                  <a:srgbClr val="7E9632"/>
                </a:solidFill>
                <a:ea typeface="黑体" panose="02010609060101010101" pitchFamily="49" charset="-122"/>
              </a:endParaRPr>
            </a:p>
          </p:txBody>
        </p:sp>
        <p:sp>
          <p:nvSpPr>
            <p:cNvPr id="21527" name="矩形 31">
              <a:extLst>
                <a:ext uri="{FF2B5EF4-FFF2-40B4-BE49-F238E27FC236}">
                  <a16:creationId xmlns:a16="http://schemas.microsoft.com/office/drawing/2014/main" id="{C49B6EDE-C435-4D91-971D-93AA500FA5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30648" y="2438426"/>
              <a:ext cx="329273" cy="1273277"/>
            </a:xfrm>
            <a:prstGeom prst="rect">
              <a:avLst/>
            </a:prstGeom>
            <a:noFill/>
            <a:ln w="25400">
              <a:solidFill>
                <a:srgbClr val="0BD0D9"/>
              </a:solidFill>
              <a:miter lim="800000"/>
              <a:headEnd/>
              <a:tailEnd/>
            </a:ln>
            <a:effectLst>
              <a:outerShdw dist="38100" dir="2700000" algn="ctr" rotWithShape="0">
                <a:srgbClr val="00000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 b="1">
                <a:ea typeface="黑体" panose="02010609060101010101" pitchFamily="49" charset="-122"/>
              </a:endParaRPr>
            </a:p>
          </p:txBody>
        </p:sp>
        <p:graphicFrame>
          <p:nvGraphicFramePr>
            <p:cNvPr id="21528" name="Object 4">
              <a:extLst>
                <a:ext uri="{FF2B5EF4-FFF2-40B4-BE49-F238E27FC236}">
                  <a16:creationId xmlns:a16="http://schemas.microsoft.com/office/drawing/2014/main" id="{706A871A-E98A-4AD8-A042-A03926D1B772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5382992" y="2597586"/>
            <a:ext cx="1169605" cy="102316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679" r:id="rId3" imgW="620280" imgH="486000" progId="ChemDraw.Document.6.0">
                    <p:embed/>
                  </p:oleObj>
                </mc:Choice>
                <mc:Fallback>
                  <p:oleObj r:id="rId3" imgW="620280" imgH="486000" progId="ChemDraw.Document.6.0">
                    <p:embed/>
                    <p:pic>
                      <p:nvPicPr>
                        <p:cNvPr id="0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382992" y="2597586"/>
                          <a:ext cx="1169605" cy="102316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1508" name="组合 2">
            <a:extLst>
              <a:ext uri="{FF2B5EF4-FFF2-40B4-BE49-F238E27FC236}">
                <a16:creationId xmlns:a16="http://schemas.microsoft.com/office/drawing/2014/main" id="{A6C0AC89-195B-4914-9B79-15760A575D83}"/>
              </a:ext>
            </a:extLst>
          </p:cNvPr>
          <p:cNvGrpSpPr>
            <a:grpSpLocks/>
          </p:cNvGrpSpPr>
          <p:nvPr/>
        </p:nvGrpSpPr>
        <p:grpSpPr bwMode="auto">
          <a:xfrm>
            <a:off x="525463" y="2365375"/>
            <a:ext cx="4732337" cy="1273175"/>
            <a:chOff x="1522609" y="3984549"/>
            <a:chExt cx="4732273" cy="1273277"/>
          </a:xfrm>
        </p:grpSpPr>
        <p:sp>
          <p:nvSpPr>
            <p:cNvPr id="21513" name="左大括号 33">
              <a:extLst>
                <a:ext uri="{FF2B5EF4-FFF2-40B4-BE49-F238E27FC236}">
                  <a16:creationId xmlns:a16="http://schemas.microsoft.com/office/drawing/2014/main" id="{085AAA0B-A9B1-43C5-B604-44560919FE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22609" y="4280131"/>
              <a:ext cx="173211" cy="636639"/>
            </a:xfrm>
            <a:prstGeom prst="leftBrace">
              <a:avLst>
                <a:gd name="adj1" fmla="val 8338"/>
                <a:gd name="adj2" fmla="val 50000"/>
              </a:avLst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ffectLst>
              <a:outerShdw dist="38100" dir="5400000" algn="ctr" rotWithShape="0">
                <a:srgbClr val="003148">
                  <a:alpha val="45998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 b="1">
                <a:ea typeface="黑体" panose="02010609060101010101" pitchFamily="49" charset="-122"/>
              </a:endParaRPr>
            </a:p>
          </p:txBody>
        </p:sp>
        <p:sp>
          <p:nvSpPr>
            <p:cNvPr id="21514" name="TextBox 34">
              <a:extLst>
                <a:ext uri="{FF2B5EF4-FFF2-40B4-BE49-F238E27FC236}">
                  <a16:creationId xmlns:a16="http://schemas.microsoft.com/office/drawing/2014/main" id="{5664C9AE-35CC-48A2-82B7-90BE1CC42FD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75009" y="4098234"/>
              <a:ext cx="1198759" cy="3675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b="1">
                  <a:solidFill>
                    <a:srgbClr val="7E9632"/>
                  </a:solidFill>
                  <a:ea typeface="黑体" panose="02010609060101010101" pitchFamily="49" charset="-122"/>
                </a:rPr>
                <a:t>-C(C,H,H)</a:t>
              </a:r>
              <a:endParaRPr lang="zh-CN" altLang="en-US" b="1">
                <a:solidFill>
                  <a:srgbClr val="7E9632"/>
                </a:solidFill>
                <a:ea typeface="黑体" panose="02010609060101010101" pitchFamily="49" charset="-122"/>
              </a:endParaRPr>
            </a:p>
          </p:txBody>
        </p:sp>
        <p:sp>
          <p:nvSpPr>
            <p:cNvPr id="21515" name="TextBox 35">
              <a:extLst>
                <a:ext uri="{FF2B5EF4-FFF2-40B4-BE49-F238E27FC236}">
                  <a16:creationId xmlns:a16="http://schemas.microsoft.com/office/drawing/2014/main" id="{E89A6D35-A7C2-4A14-9DEC-7B3D518949B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75009" y="4748136"/>
              <a:ext cx="1198759" cy="3675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b="1">
                  <a:solidFill>
                    <a:srgbClr val="7E9632"/>
                  </a:solidFill>
                  <a:ea typeface="黑体" panose="02010609060101010101" pitchFamily="49" charset="-122"/>
                </a:rPr>
                <a:t>-C(C,H,H)</a:t>
              </a:r>
              <a:endParaRPr lang="zh-CN" altLang="en-US" b="1">
                <a:solidFill>
                  <a:srgbClr val="7E9632"/>
                </a:solidFill>
                <a:ea typeface="黑体" panose="02010609060101010101" pitchFamily="49" charset="-122"/>
              </a:endParaRPr>
            </a:p>
          </p:txBody>
        </p:sp>
        <p:sp>
          <p:nvSpPr>
            <p:cNvPr id="21516" name="矩形 36">
              <a:extLst>
                <a:ext uri="{FF2B5EF4-FFF2-40B4-BE49-F238E27FC236}">
                  <a16:creationId xmlns:a16="http://schemas.microsoft.com/office/drawing/2014/main" id="{B8AAB21B-841F-4C85-AEC5-FF934FA1BD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75107" y="3984549"/>
              <a:ext cx="330988" cy="1273277"/>
            </a:xfrm>
            <a:prstGeom prst="rect">
              <a:avLst/>
            </a:prstGeom>
            <a:noFill/>
            <a:ln w="25400">
              <a:solidFill>
                <a:srgbClr val="0BD0D9"/>
              </a:solidFill>
              <a:miter lim="800000"/>
              <a:headEnd/>
              <a:tailEnd/>
            </a:ln>
            <a:effectLst>
              <a:outerShdw dist="38100" dir="2700000" algn="ctr" rotWithShape="0">
                <a:srgbClr val="00000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 b="1">
                <a:ea typeface="黑体" panose="02010609060101010101" pitchFamily="49" charset="-122"/>
              </a:endParaRPr>
            </a:p>
          </p:txBody>
        </p:sp>
        <p:graphicFrame>
          <p:nvGraphicFramePr>
            <p:cNvPr id="21517" name="Object 6">
              <a:extLst>
                <a:ext uri="{FF2B5EF4-FFF2-40B4-BE49-F238E27FC236}">
                  <a16:creationId xmlns:a16="http://schemas.microsoft.com/office/drawing/2014/main" id="{ABADD3B1-E8F5-4AD9-BFA5-D52494A52B48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752415" y="4139919"/>
            <a:ext cx="1920759" cy="102695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680" r:id="rId5" imgW="1016280" imgH="487800" progId="ChemDraw.Document.6.0">
                    <p:embed/>
                  </p:oleObj>
                </mc:Choice>
                <mc:Fallback>
                  <p:oleObj r:id="rId5" imgW="1016280" imgH="487800" progId="ChemDraw.Document.6.0">
                    <p:embed/>
                    <p:pic>
                      <p:nvPicPr>
                        <p:cNvPr id="0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52415" y="4139919"/>
                          <a:ext cx="1920759" cy="102695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1518" name="TextBox 39">
              <a:extLst>
                <a:ext uri="{FF2B5EF4-FFF2-40B4-BE49-F238E27FC236}">
                  <a16:creationId xmlns:a16="http://schemas.microsoft.com/office/drawing/2014/main" id="{A78CB8D4-AA56-4A4C-BDC8-CBDC91410AF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56123" y="4090655"/>
              <a:ext cx="1198759" cy="3675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b="1">
                  <a:solidFill>
                    <a:srgbClr val="7E9632"/>
                  </a:solidFill>
                  <a:ea typeface="黑体" panose="02010609060101010101" pitchFamily="49" charset="-122"/>
                </a:rPr>
                <a:t>-C(H,H,H)</a:t>
              </a:r>
              <a:endParaRPr lang="zh-CN" altLang="en-US" b="1">
                <a:solidFill>
                  <a:srgbClr val="7E9632"/>
                </a:solidFill>
                <a:ea typeface="黑体" panose="02010609060101010101" pitchFamily="49" charset="-122"/>
              </a:endParaRPr>
            </a:p>
          </p:txBody>
        </p:sp>
        <p:sp>
          <p:nvSpPr>
            <p:cNvPr id="21519" name="TextBox 40">
              <a:extLst>
                <a:ext uri="{FF2B5EF4-FFF2-40B4-BE49-F238E27FC236}">
                  <a16:creationId xmlns:a16="http://schemas.microsoft.com/office/drawing/2014/main" id="{90D04FA2-96EE-4B4A-8497-713B20D757A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56123" y="4742452"/>
              <a:ext cx="1198759" cy="365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b="1">
                  <a:solidFill>
                    <a:srgbClr val="7E9632"/>
                  </a:solidFill>
                  <a:ea typeface="黑体" panose="02010609060101010101" pitchFamily="49" charset="-122"/>
                </a:rPr>
                <a:t>-C(C,H,H)</a:t>
              </a:r>
              <a:endParaRPr lang="zh-CN" altLang="en-US" b="1">
                <a:solidFill>
                  <a:srgbClr val="7E9632"/>
                </a:solidFill>
                <a:ea typeface="黑体" panose="02010609060101010101" pitchFamily="49" charset="-122"/>
              </a:endParaRPr>
            </a:p>
          </p:txBody>
        </p:sp>
        <p:sp>
          <p:nvSpPr>
            <p:cNvPr id="21520" name="TextBox 41">
              <a:extLst>
                <a:ext uri="{FF2B5EF4-FFF2-40B4-BE49-F238E27FC236}">
                  <a16:creationId xmlns:a16="http://schemas.microsoft.com/office/drawing/2014/main" id="{A9156699-2480-42C1-9D22-E51B04FDC69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92509" y="4439291"/>
              <a:ext cx="476760" cy="365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b="1">
                  <a:solidFill>
                    <a:srgbClr val="FF0000"/>
                  </a:solidFill>
                  <a:ea typeface="黑体" panose="02010609060101010101" pitchFamily="49" charset="-122"/>
                </a:rPr>
                <a:t>C1</a:t>
              </a:r>
              <a:endParaRPr lang="zh-CN" altLang="en-US" b="1">
                <a:solidFill>
                  <a:srgbClr val="FF0000"/>
                </a:solidFill>
                <a:ea typeface="黑体" panose="02010609060101010101" pitchFamily="49" charset="-122"/>
              </a:endParaRPr>
            </a:p>
          </p:txBody>
        </p:sp>
        <p:sp>
          <p:nvSpPr>
            <p:cNvPr id="21521" name="TextBox 42">
              <a:extLst>
                <a:ext uri="{FF2B5EF4-FFF2-40B4-BE49-F238E27FC236}">
                  <a16:creationId xmlns:a16="http://schemas.microsoft.com/office/drawing/2014/main" id="{1B6CC413-E4AD-4CA3-9BAC-8D28DC1A3D2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12143" y="4439291"/>
              <a:ext cx="475045" cy="365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b="1">
                  <a:solidFill>
                    <a:srgbClr val="FF0000"/>
                  </a:solidFill>
                  <a:ea typeface="黑体" panose="02010609060101010101" pitchFamily="49" charset="-122"/>
                </a:rPr>
                <a:t>C2</a:t>
              </a:r>
              <a:endParaRPr lang="zh-CN" altLang="en-US" b="1">
                <a:solidFill>
                  <a:srgbClr val="FF0000"/>
                </a:solidFill>
                <a:ea typeface="黑体" panose="02010609060101010101" pitchFamily="49" charset="-122"/>
              </a:endParaRPr>
            </a:p>
          </p:txBody>
        </p:sp>
        <p:sp>
          <p:nvSpPr>
            <p:cNvPr id="21522" name="TextBox 43">
              <a:extLst>
                <a:ext uri="{FF2B5EF4-FFF2-40B4-BE49-F238E27FC236}">
                  <a16:creationId xmlns:a16="http://schemas.microsoft.com/office/drawing/2014/main" id="{DDE32A92-0B88-479B-B489-A76649E0146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05228" y="4439291"/>
              <a:ext cx="475045" cy="365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b="1">
                  <a:solidFill>
                    <a:srgbClr val="FF0000"/>
                  </a:solidFill>
                  <a:ea typeface="黑体" panose="02010609060101010101" pitchFamily="49" charset="-122"/>
                </a:rPr>
                <a:t>C1</a:t>
              </a:r>
              <a:endParaRPr lang="zh-CN" altLang="en-US" b="1">
                <a:solidFill>
                  <a:srgbClr val="FF0000"/>
                </a:solidFill>
                <a:ea typeface="黑体" panose="02010609060101010101" pitchFamily="49" charset="-122"/>
              </a:endParaRPr>
            </a:p>
          </p:txBody>
        </p:sp>
        <p:sp>
          <p:nvSpPr>
            <p:cNvPr id="21523" name="TextBox 44">
              <a:extLst>
                <a:ext uri="{FF2B5EF4-FFF2-40B4-BE49-F238E27FC236}">
                  <a16:creationId xmlns:a16="http://schemas.microsoft.com/office/drawing/2014/main" id="{E5E83514-D3A2-4CC4-BA68-A6922A5C7FC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00594" y="4439291"/>
              <a:ext cx="475045" cy="365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b="1">
                  <a:solidFill>
                    <a:srgbClr val="FF0000"/>
                  </a:solidFill>
                  <a:ea typeface="黑体" panose="02010609060101010101" pitchFamily="49" charset="-122"/>
                </a:rPr>
                <a:t>C2</a:t>
              </a:r>
              <a:endParaRPr lang="zh-CN" altLang="en-US" b="1">
                <a:solidFill>
                  <a:srgbClr val="FF0000"/>
                </a:solidFill>
                <a:ea typeface="黑体" panose="02010609060101010101" pitchFamily="49" charset="-122"/>
              </a:endParaRPr>
            </a:p>
          </p:txBody>
        </p:sp>
      </p:grpSp>
      <p:sp>
        <p:nvSpPr>
          <p:cNvPr id="21509" name="Text Box 26">
            <a:extLst>
              <a:ext uri="{FF2B5EF4-FFF2-40B4-BE49-F238E27FC236}">
                <a16:creationId xmlns:a16="http://schemas.microsoft.com/office/drawing/2014/main" id="{0CFA6922-AF04-467C-B440-EE41F0E29A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43600" y="3409950"/>
            <a:ext cx="18827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000" b="1">
                <a:solidFill>
                  <a:srgbClr val="FF0000"/>
                </a:solidFill>
                <a:ea typeface="黑体" panose="02010609060101010101" pitchFamily="49" charset="-122"/>
              </a:rPr>
              <a:t>不走回头路</a:t>
            </a:r>
          </a:p>
        </p:txBody>
      </p:sp>
      <p:sp>
        <p:nvSpPr>
          <p:cNvPr id="21510" name="Text Box 3">
            <a:extLst>
              <a:ext uri="{FF2B5EF4-FFF2-40B4-BE49-F238E27FC236}">
                <a16:creationId xmlns:a16="http://schemas.microsoft.com/office/drawing/2014/main" id="{C076CB88-D469-4351-B1D3-910F5EE3B2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3075" y="4267200"/>
            <a:ext cx="8140700" cy="49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49263" indent="-44926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50000"/>
              </a:spcBef>
            </a:pPr>
            <a:r>
              <a:rPr lang="en-US" altLang="zh-CN" sz="2200" b="1">
                <a:solidFill>
                  <a:srgbClr val="66003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(3)</a:t>
            </a:r>
            <a:r>
              <a:rPr lang="zh-CN" altLang="en-US" sz="2200" b="1">
                <a:solidFill>
                  <a:srgbClr val="66003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含有双键或叁键的基团，可</a:t>
            </a:r>
            <a:r>
              <a:rPr lang="zh-CN" altLang="en-US" sz="2200" b="1"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认为</a:t>
            </a:r>
            <a:r>
              <a:rPr lang="zh-CN" altLang="en-US" sz="2200" b="1">
                <a:solidFill>
                  <a:srgbClr val="66003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连有两个或叁个相同的原子。</a:t>
            </a:r>
          </a:p>
        </p:txBody>
      </p:sp>
      <p:pic>
        <p:nvPicPr>
          <p:cNvPr id="23586" name="Picture 34" descr="E:\有机化学\有机课程\图片\图片28.tif">
            <a:extLst>
              <a:ext uri="{FF2B5EF4-FFF2-40B4-BE49-F238E27FC236}">
                <a16:creationId xmlns:a16="http://schemas.microsoft.com/office/drawing/2014/main" id="{140B3638-9A8C-48FF-97D3-96F511DC52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/>
          <a:stretch/>
        </p:blipFill>
        <p:spPr bwMode="auto">
          <a:xfrm>
            <a:off x="4278539" y="5001686"/>
            <a:ext cx="4396148" cy="1100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34" descr="E:\有机化学\有机课程\图片\图片28.tif">
            <a:extLst>
              <a:ext uri="{FF2B5EF4-FFF2-40B4-BE49-F238E27FC236}">
                <a16:creationId xmlns:a16="http://schemas.microsoft.com/office/drawing/2014/main" id="{9AEC904A-13FA-48E8-BF83-4B18929F42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72" b="54665"/>
          <a:stretch/>
        </p:blipFill>
        <p:spPr bwMode="auto">
          <a:xfrm>
            <a:off x="299007" y="5090220"/>
            <a:ext cx="3742009" cy="1012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098A517-B203-4F13-B92D-7D31BD5D41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FAD687-0F22-4A82-8D3E-ABAB85A87A1B}" type="datetime11">
              <a:rPr lang="zh-CN" altLang="en-US" smtClean="0"/>
              <a:t>18:38:26</a:t>
            </a:fld>
            <a:endParaRPr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E84EA9AA-E450-46D8-B1E3-AC8A8DDE0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379CA-290F-4386-B024-4CDB787C03D0}" type="slidenum">
              <a:rPr lang="zh-CN" altLang="en-US" smtClean="0"/>
              <a:t>18</a:t>
            </a:fld>
            <a:endParaRPr lang="zh-CN" alt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ext Box 2">
            <a:extLst>
              <a:ext uri="{FF2B5EF4-FFF2-40B4-BE49-F238E27FC236}">
                <a16:creationId xmlns:a16="http://schemas.microsoft.com/office/drawing/2014/main" id="{80818D87-0371-4DD4-B14A-E95E0CCD44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1214438"/>
            <a:ext cx="7848600" cy="919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900113" indent="-9001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50000"/>
              </a:spcBef>
            </a:pPr>
            <a:r>
              <a:rPr lang="zh-CN" altLang="en-US" sz="2400" b="1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小原则三：如果两个不同取代基所取代的位置按两种编号法位号相同，则</a:t>
            </a:r>
            <a:r>
              <a:rPr lang="zh-CN" altLang="en-US" sz="24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从顺序较小基团的一端开始编号</a:t>
            </a:r>
            <a:r>
              <a:rPr lang="zh-CN" altLang="en-US" sz="2400" b="1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</a:p>
        </p:txBody>
      </p:sp>
      <p:sp>
        <p:nvSpPr>
          <p:cNvPr id="22531" name="Text Box 4">
            <a:extLst>
              <a:ext uri="{FF2B5EF4-FFF2-40B4-BE49-F238E27FC236}">
                <a16:creationId xmlns:a16="http://schemas.microsoft.com/office/drawing/2014/main" id="{226D83CB-BF4C-45AD-97A9-09C93DF538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2667000"/>
            <a:ext cx="7543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400" b="1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小原则四：书写时顺序较小的基团列于前</a:t>
            </a:r>
          </a:p>
        </p:txBody>
      </p:sp>
      <p:graphicFrame>
        <p:nvGraphicFramePr>
          <p:cNvPr id="22532" name="Object 5">
            <a:extLst>
              <a:ext uri="{FF2B5EF4-FFF2-40B4-BE49-F238E27FC236}">
                <a16:creationId xmlns:a16="http://schemas.microsoft.com/office/drawing/2014/main" id="{5C758954-4214-4B3F-BBC4-F89EA73AC3C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66800" y="3733800"/>
          <a:ext cx="6934200" cy="1295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09" r:id="rId3" imgW="5090160" imgH="1234440" progId="ChemDraw.Document.5.0">
                  <p:embed/>
                </p:oleObj>
              </mc:Choice>
              <mc:Fallback>
                <p:oleObj r:id="rId3" imgW="5090160" imgH="1234440" progId="ChemDraw.Document.5.0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b="23019"/>
                      <a:stretch>
                        <a:fillRect/>
                      </a:stretch>
                    </p:blipFill>
                    <p:spPr bwMode="auto">
                      <a:xfrm>
                        <a:off x="1066800" y="3733800"/>
                        <a:ext cx="6934200" cy="1295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533" name="Text Box 7">
            <a:extLst>
              <a:ext uri="{FF2B5EF4-FFF2-40B4-BE49-F238E27FC236}">
                <a16:creationId xmlns:a16="http://schemas.microsoft.com/office/drawing/2014/main" id="{554E1C0E-6FC5-4218-AF97-19C26CB701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91000" y="5181600"/>
            <a:ext cx="3505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400" b="1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4-</a:t>
            </a:r>
            <a:r>
              <a:rPr lang="zh-CN" altLang="en-US" sz="2400" b="1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丙基</a:t>
            </a:r>
            <a:r>
              <a:rPr lang="en-US" altLang="zh-CN" sz="2400" b="1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-8-</a:t>
            </a:r>
            <a:r>
              <a:rPr lang="zh-CN" altLang="en-US" sz="2400" b="1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异丙基十一烷</a:t>
            </a:r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C1EDAA1-C10C-4B46-909E-C1713EF429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0B819A-0614-439A-9964-B88A70E1C7C2}" type="datetime11">
              <a:rPr lang="zh-CN" altLang="en-US" smtClean="0"/>
              <a:t>18:38:26</a:t>
            </a:fld>
            <a:endParaRPr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A498AB8-72A0-40D9-9A46-CCCDBB16C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379CA-290F-4386-B024-4CDB787C03D0}" type="slidenum">
              <a:rPr lang="zh-CN" altLang="en-US" smtClean="0"/>
              <a:t>19</a:t>
            </a:fld>
            <a:endParaRPr lang="zh-C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>
            <a:extLst>
              <a:ext uri="{FF2B5EF4-FFF2-40B4-BE49-F238E27FC236}">
                <a16:creationId xmlns:a16="http://schemas.microsoft.com/office/drawing/2014/main" id="{8D268295-6DCE-4170-B524-24D22DF1FB61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0" y="555625"/>
            <a:ext cx="2667000" cy="1143000"/>
          </a:xfrm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eaLnBrk="1" hangingPunct="1">
              <a:defRPr/>
            </a:pPr>
            <a:r>
              <a:rPr lang="zh-CN" altLang="zh-CN" b="1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Content</a:t>
            </a:r>
          </a:p>
        </p:txBody>
      </p:sp>
      <p:sp>
        <p:nvSpPr>
          <p:cNvPr id="5123" name="Rectangle 3">
            <a:extLst>
              <a:ext uri="{FF2B5EF4-FFF2-40B4-BE49-F238E27FC236}">
                <a16:creationId xmlns:a16="http://schemas.microsoft.com/office/drawing/2014/main" id="{D9CCDBEE-DB1E-4CDC-86C9-CD0E44FF84EE}"/>
              </a:ext>
            </a:extLst>
          </p:cNvPr>
          <p:cNvSpPr>
            <a:spLocks noGrp="1" noChangeArrowheads="1"/>
          </p:cNvSpPr>
          <p:nvPr>
            <p:ph idx="4294967295"/>
          </p:nvPr>
        </p:nvSpPr>
        <p:spPr>
          <a:xfrm>
            <a:off x="0" y="3048000"/>
            <a:ext cx="5943600" cy="2057400"/>
          </a:xfrm>
        </p:spPr>
        <p:txBody>
          <a:bodyPr/>
          <a:lstStyle/>
          <a:p>
            <a:pPr marL="715963" indent="-715963" eaLnBrk="1" hangingPunct="1">
              <a:lnSpc>
                <a:spcPct val="200000"/>
              </a:lnSpc>
              <a:buFont typeface="Calibri" panose="020F0502020204030204" pitchFamily="34" charset="0"/>
              <a:buNone/>
            </a:pPr>
            <a:r>
              <a:rPr lang="en-US" altLang="zh-CN" sz="3200" b="1" dirty="0">
                <a:solidFill>
                  <a:schemeClr val="tx2"/>
                </a:solidFill>
                <a:latin typeface="Arial" panose="020B0604020202020204" pitchFamily="34" charset="0"/>
              </a:rPr>
              <a:t>2.1    Alkanes — </a:t>
            </a:r>
            <a:r>
              <a:rPr lang="zh-CN" altLang="en-US" sz="3200" b="1" dirty="0">
                <a:solidFill>
                  <a:schemeClr val="tx2"/>
                </a:solidFill>
                <a:latin typeface="Arial" panose="020B0604020202020204" pitchFamily="34" charset="0"/>
              </a:rPr>
              <a:t>烷烃</a:t>
            </a:r>
            <a:endParaRPr lang="en-US" altLang="zh-CN" sz="3200" b="1" dirty="0">
              <a:solidFill>
                <a:schemeClr val="tx2"/>
              </a:solidFill>
              <a:latin typeface="Arial" panose="020B0604020202020204" pitchFamily="34" charset="0"/>
            </a:endParaRPr>
          </a:p>
          <a:p>
            <a:pPr marL="715963" indent="-715963" eaLnBrk="1" hangingPunct="1">
              <a:lnSpc>
                <a:spcPct val="200000"/>
              </a:lnSpc>
              <a:buFont typeface="Wingdings 2" panose="05020102010507070707" pitchFamily="18" charset="2"/>
              <a:buNone/>
            </a:pPr>
            <a:r>
              <a:rPr lang="en-US" altLang="zh-CN" sz="3200" b="1" dirty="0">
                <a:solidFill>
                  <a:schemeClr val="tx2"/>
                </a:solidFill>
                <a:latin typeface="Arial" panose="020B0604020202020204" pitchFamily="34" charset="0"/>
              </a:rPr>
              <a:t>2.2    Cycloalkanes— </a:t>
            </a:r>
            <a:r>
              <a:rPr lang="zh-CN" altLang="en-US" sz="3200" b="1" dirty="0">
                <a:solidFill>
                  <a:schemeClr val="tx2"/>
                </a:solidFill>
                <a:latin typeface="Arial" panose="020B0604020202020204" pitchFamily="34" charset="0"/>
              </a:rPr>
              <a:t>环烷烃</a:t>
            </a:r>
            <a:endParaRPr lang="en-US" altLang="zh-CN" sz="3200" b="1" dirty="0">
              <a:solidFill>
                <a:schemeClr val="tx2"/>
              </a:solidFill>
              <a:latin typeface="Arial" panose="020B0604020202020204" pitchFamily="34" charset="0"/>
            </a:endParaRPr>
          </a:p>
        </p:txBody>
      </p:sp>
      <p:sp>
        <p:nvSpPr>
          <p:cNvPr id="10244" name="AutoShape 4">
            <a:extLst>
              <a:ext uri="{FF2B5EF4-FFF2-40B4-BE49-F238E27FC236}">
                <a16:creationId xmlns:a16="http://schemas.microsoft.com/office/drawing/2014/main" id="{85AF80FC-8415-4C84-9E87-B80CE5561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5975" y="2514624"/>
            <a:ext cx="7512050" cy="3124200"/>
          </a:xfrm>
          <a:prstGeom prst="roundRect">
            <a:avLst>
              <a:gd name="adj" fmla="val 16667"/>
            </a:avLst>
          </a:prstGeom>
          <a:noFill/>
          <a:ln w="38100">
            <a:solidFill>
              <a:srgbClr val="66003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95E71ED-20F1-48E6-AFEC-286156C2B3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97EF3-D27C-4713-8754-B59FE2622E1D}" type="datetime11">
              <a:rPr lang="zh-CN" altLang="en-US" smtClean="0"/>
              <a:t>18:38:25</a:t>
            </a:fld>
            <a:endParaRPr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1E1C2D1-ECDF-4677-B4CA-691648F69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379CA-290F-4386-B024-4CDB787C03D0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1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1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3" grpId="0" build="p"/>
      <p:bldP spid="10244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ext Box 2">
            <a:extLst>
              <a:ext uri="{FF2B5EF4-FFF2-40B4-BE49-F238E27FC236}">
                <a16:creationId xmlns:a16="http://schemas.microsoft.com/office/drawing/2014/main" id="{96082FAC-72ED-4712-AB49-6D7176044B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1143000"/>
            <a:ext cx="8077200" cy="1354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900113" indent="-9001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5000"/>
              </a:lnSpc>
              <a:spcBef>
                <a:spcPct val="50000"/>
              </a:spcBef>
            </a:pPr>
            <a:r>
              <a:rPr lang="zh-CN" altLang="en-US" sz="2400" b="1" dirty="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小原则五：如支链上还有取代基，则从与主链相连的碳原子开始，将支链的碳原子依次编号，支链上取代基的位置就由这个编号所得的位号表示。</a:t>
            </a:r>
          </a:p>
        </p:txBody>
      </p:sp>
      <p:graphicFrame>
        <p:nvGraphicFramePr>
          <p:cNvPr id="9" name="Object 4">
            <a:extLst>
              <a:ext uri="{FF2B5EF4-FFF2-40B4-BE49-F238E27FC236}">
                <a16:creationId xmlns:a16="http://schemas.microsoft.com/office/drawing/2014/main" id="{937ED3F7-04EF-4DB6-A612-34217D75114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6889005"/>
              </p:ext>
            </p:extLst>
          </p:nvPr>
        </p:nvGraphicFramePr>
        <p:xfrm>
          <a:off x="597277" y="2895614"/>
          <a:ext cx="7949445" cy="26669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35" name="CS ChemDraw Drawing" r:id="rId3" imgW="5100120" imgH="1711800" progId="ChemDraw.Document.6.0">
                  <p:embed/>
                </p:oleObj>
              </mc:Choice>
              <mc:Fallback>
                <p:oleObj name="CS ChemDraw Drawing" r:id="rId3" imgW="5100120" imgH="1711800" progId="ChemDraw.Document.6.0">
                  <p:embed/>
                  <p:pic>
                    <p:nvPicPr>
                      <p:cNvPr id="177156" name="Object 4">
                        <a:extLst>
                          <a:ext uri="{FF2B5EF4-FFF2-40B4-BE49-F238E27FC236}">
                            <a16:creationId xmlns:a16="http://schemas.microsoft.com/office/drawing/2014/main" id="{08657994-C1D9-4A98-919C-EE5EB8CA85B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7277" y="2895614"/>
                        <a:ext cx="7949445" cy="266694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624CB7D-E54B-412B-ADCA-F8B1BF0F97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81639-C68F-4F08-A7DA-936940C86D43}" type="datetime11">
              <a:rPr lang="zh-CN" altLang="en-US" smtClean="0"/>
              <a:t>18:38:26</a:t>
            </a:fld>
            <a:endParaRPr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2C234990-0048-4404-949D-AFA6333C2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379CA-290F-4386-B024-4CDB787C03D0}" type="slidenum">
              <a:rPr lang="zh-CN" altLang="en-US" smtClean="0"/>
              <a:t>20</a:t>
            </a:fld>
            <a:endParaRPr lang="zh-CN" alt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72818C54-FE5D-4FB0-8601-57A8B9B04092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0B247301-B3F8-4BD9-A650-0514036699EB}" type="datetime11">
              <a:rPr lang="zh-CN" altLang="en-US" smtClean="0"/>
              <a:t>18:38:26</a:t>
            </a:fld>
            <a:endParaRPr lang="en-US" altLang="zh-CN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3D1B2B9-859B-4D30-9F99-8E1C7FA813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1E89499-70C4-40AA-BB3A-30F8BFF57BC4}" type="slidenum">
              <a:rPr lang="en-US" altLang="zh-CN" smtClean="0"/>
              <a:pPr>
                <a:defRPr/>
              </a:pPr>
              <a:t>21</a:t>
            </a:fld>
            <a:endParaRPr lang="en-US" altLang="zh-CN"/>
          </a:p>
        </p:txBody>
      </p:sp>
      <p:pic>
        <p:nvPicPr>
          <p:cNvPr id="45061" name="图片 6">
            <a:extLst>
              <a:ext uri="{FF2B5EF4-FFF2-40B4-BE49-F238E27FC236}">
                <a16:creationId xmlns:a16="http://schemas.microsoft.com/office/drawing/2014/main" id="{A2DA98DE-A80D-463C-B9E0-28F4F5AE40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637" y="3505198"/>
            <a:ext cx="3676650" cy="2647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063" name="文本框 12">
            <a:extLst>
              <a:ext uri="{FF2B5EF4-FFF2-40B4-BE49-F238E27FC236}">
                <a16:creationId xmlns:a16="http://schemas.microsoft.com/office/drawing/2014/main" id="{E071AA55-3EE4-45EF-9241-DE86C68DE4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8650" y="225425"/>
            <a:ext cx="45720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 sz="24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放松一下</a:t>
            </a:r>
          </a:p>
        </p:txBody>
      </p:sp>
      <p:pic>
        <p:nvPicPr>
          <p:cNvPr id="67586" name="Picture 2">
            <a:extLst>
              <a:ext uri="{FF2B5EF4-FFF2-40B4-BE49-F238E27FC236}">
                <a16:creationId xmlns:a16="http://schemas.microsoft.com/office/drawing/2014/main" id="{7A42FF8A-BA02-4B68-9A63-D9FF2E3553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26" b="34248"/>
          <a:stretch/>
        </p:blipFill>
        <p:spPr bwMode="auto">
          <a:xfrm>
            <a:off x="628650" y="1515286"/>
            <a:ext cx="3476625" cy="1179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590" name="Picture 6">
            <a:extLst>
              <a:ext uri="{FF2B5EF4-FFF2-40B4-BE49-F238E27FC236}">
                <a16:creationId xmlns:a16="http://schemas.microsoft.com/office/drawing/2014/main" id="{9415490B-71F4-4E63-9299-B858F5054D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0650" y="533482"/>
            <a:ext cx="3229195" cy="3143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6B6B0328-E265-45A8-8811-60307CF5E365}"/>
              </a:ext>
            </a:extLst>
          </p:cNvPr>
          <p:cNvSpPr txBox="1">
            <a:spLocks noChangeArrowheads="1"/>
          </p:cNvSpPr>
          <p:nvPr/>
        </p:nvSpPr>
        <p:spPr>
          <a:xfrm>
            <a:off x="412750" y="762000"/>
            <a:ext cx="3067050" cy="4572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  <a:ea typeface="隶书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  <a:ea typeface="隶书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  <a:ea typeface="隶书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  <a:ea typeface="隶书" pitchFamily="49" charset="-122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  <a:ea typeface="隶书" pitchFamily="49" charset="-122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  <a:ea typeface="隶书" pitchFamily="49" charset="-122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  <a:ea typeface="隶书" pitchFamily="49" charset="-122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  <a:ea typeface="隶书" pitchFamily="49" charset="-122"/>
              </a:defRPr>
            </a:lvl9pPr>
          </a:lstStyle>
          <a:p>
            <a:pPr marL="342900" indent="-342900" eaLnBrk="1" hangingPunct="1">
              <a:spcBef>
                <a:spcPct val="50000"/>
              </a:spcBef>
              <a:buFont typeface="Wingdings" panose="05000000000000000000" pitchFamily="2" charset="2"/>
              <a:buChar char="Ø"/>
              <a:defRPr/>
            </a:pPr>
            <a:r>
              <a:rPr lang="en-US" altLang="zh-CN" sz="2800" b="1" dirty="0">
                <a:latin typeface="Arial" pitchFamily="34" charset="0"/>
                <a:ea typeface="黑体" pitchFamily="49" charset="-122"/>
                <a:cs typeface="+mn-cs"/>
              </a:rPr>
              <a:t> </a:t>
            </a:r>
            <a:r>
              <a:rPr lang="zh-CN" altLang="en-US" sz="2800" b="1" dirty="0">
                <a:latin typeface="Arial" pitchFamily="34" charset="0"/>
                <a:ea typeface="黑体" pitchFamily="49" charset="-122"/>
                <a:cs typeface="+mn-cs"/>
              </a:rPr>
              <a:t>衍生物命名法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FCE23D90-626D-47FC-9C5E-649FC0E8E1A5}"/>
              </a:ext>
            </a:extLst>
          </p:cNvPr>
          <p:cNvSpPr txBox="1">
            <a:spLocks noChangeArrowheads="1"/>
          </p:cNvSpPr>
          <p:nvPr/>
        </p:nvSpPr>
        <p:spPr>
          <a:xfrm>
            <a:off x="484188" y="1660525"/>
            <a:ext cx="8229600" cy="603250"/>
          </a:xfrm>
          <a:prstGeom prst="rect">
            <a:avLst/>
          </a:prstGeom>
        </p:spPr>
        <p:txBody>
          <a:bodyPr/>
          <a:lstStyle>
            <a:lvl1pPr marL="271463" indent="-2714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defRPr sz="2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39763" indent="-2460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itchFamily="18" charset="2"/>
              <a:buChar char="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912813" indent="-2460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 2" pitchFamily="18" charset="2"/>
              <a:buChar char=""/>
              <a:defRPr sz="2100">
                <a:solidFill>
                  <a:schemeClr val="tx1"/>
                </a:solidFill>
                <a:latin typeface="+mn-lt"/>
                <a:ea typeface="+mn-ea"/>
              </a:defRPr>
            </a:lvl3pPr>
            <a:lvl4pPr marL="1185863" indent="-2079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65000"/>
              <a:buFont typeface="Wingdings 2" pitchFamily="18" charset="2"/>
              <a:buChar char="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462088" indent="-2079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itchFamily="18" charset="2"/>
              <a:buChar char="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1919288" indent="-2079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itchFamily="18" charset="2"/>
              <a:buChar char="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376488" indent="-2079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itchFamily="18" charset="2"/>
              <a:buChar char="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2833688" indent="-2079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itchFamily="18" charset="2"/>
              <a:buChar char="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290888" indent="-2079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itchFamily="18" charset="2"/>
              <a:buChar char="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90000"/>
              </a:lnSpc>
              <a:defRPr/>
            </a:pPr>
            <a:r>
              <a:rPr lang="zh-CN" altLang="en-US" sz="2400" b="1" kern="0" dirty="0"/>
              <a:t>以甲烷为母体，其它为取代基命名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DC0DEE5E-A08A-4285-BA56-F72D912B313F}"/>
              </a:ext>
            </a:extLst>
          </p:cNvPr>
          <p:cNvGrpSpPr>
            <a:grpSpLocks/>
          </p:cNvGrpSpPr>
          <p:nvPr/>
        </p:nvGrpSpPr>
        <p:grpSpPr bwMode="auto">
          <a:xfrm>
            <a:off x="0" y="2317750"/>
            <a:ext cx="9144000" cy="4540250"/>
            <a:chOff x="0" y="2317750"/>
            <a:chExt cx="9144000" cy="4540250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83D714F8-6E3B-45BE-8618-4861509D464B}"/>
                </a:ext>
              </a:extLst>
            </p:cNvPr>
            <p:cNvSpPr/>
            <p:nvPr/>
          </p:nvSpPr>
          <p:spPr>
            <a:xfrm>
              <a:off x="0" y="2317750"/>
              <a:ext cx="9144000" cy="4540250"/>
            </a:xfrm>
            <a:prstGeom prst="rect">
              <a:avLst/>
            </a:prstGeom>
            <a:solidFill>
              <a:srgbClr val="1BA7C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4" name="Rectangle 10">
              <a:extLst>
                <a:ext uri="{FF2B5EF4-FFF2-40B4-BE49-F238E27FC236}">
                  <a16:creationId xmlns:a16="http://schemas.microsoft.com/office/drawing/2014/main" id="{2AEC48CE-31A4-4350-AFD9-977E6988C6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3238" y="4856163"/>
              <a:ext cx="6435725" cy="7207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algn="ctr">
                <a:defRPr sz="4400">
                  <a:solidFill>
                    <a:schemeClr val="tx2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ahoma" pitchFamily="34" charset="0"/>
                  <a:ea typeface="宋体" pitchFamily="2" charset="-122"/>
                </a:defRPr>
              </a:lvl1pPr>
              <a:lvl2pPr algn="ctr">
                <a:defRPr sz="4400">
                  <a:solidFill>
                    <a:schemeClr val="tx2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ahoma" pitchFamily="34" charset="0"/>
                  <a:ea typeface="宋体" pitchFamily="2" charset="-122"/>
                </a:defRPr>
              </a:lvl2pPr>
              <a:lvl3pPr algn="ctr">
                <a:defRPr sz="4400">
                  <a:solidFill>
                    <a:schemeClr val="tx2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ahoma" pitchFamily="34" charset="0"/>
                  <a:ea typeface="宋体" pitchFamily="2" charset="-122"/>
                </a:defRPr>
              </a:lvl3pPr>
              <a:lvl4pPr algn="ctr">
                <a:defRPr sz="4400">
                  <a:solidFill>
                    <a:schemeClr val="tx2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ahoma" pitchFamily="34" charset="0"/>
                  <a:ea typeface="宋体" pitchFamily="2" charset="-122"/>
                </a:defRPr>
              </a:lvl4pPr>
              <a:lvl5pPr algn="ctr">
                <a:defRPr sz="4400">
                  <a:solidFill>
                    <a:schemeClr val="tx2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ahoma" pitchFamily="34" charset="0"/>
                  <a:ea typeface="宋体" pitchFamily="2" charset="-122"/>
                </a:defRPr>
              </a:lvl5pPr>
              <a:lvl6pPr marL="457200" algn="ctr" fontAlgn="base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ahoma" pitchFamily="34" charset="0"/>
                  <a:ea typeface="宋体" pitchFamily="2" charset="-122"/>
                </a:defRPr>
              </a:lvl6pPr>
              <a:lvl7pPr marL="914400" algn="ctr" fontAlgn="base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ahoma" pitchFamily="34" charset="0"/>
                  <a:ea typeface="宋体" pitchFamily="2" charset="-122"/>
                </a:defRPr>
              </a:lvl7pPr>
              <a:lvl8pPr marL="1371600" algn="ctr" fontAlgn="base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ahoma" pitchFamily="34" charset="0"/>
                  <a:ea typeface="宋体" pitchFamily="2" charset="-122"/>
                </a:defRPr>
              </a:lvl8pPr>
              <a:lvl9pPr marL="1828800" algn="ctr" fontAlgn="base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ahoma" pitchFamily="34" charset="0"/>
                  <a:ea typeface="宋体" pitchFamily="2" charset="-122"/>
                </a:defRPr>
              </a:lvl9pPr>
            </a:lstStyle>
            <a:p>
              <a:pPr>
                <a:defRPr/>
              </a:pPr>
              <a:endParaRPr lang="zh-CN" altLang="zh-CN" b="1"/>
            </a:p>
          </p:txBody>
        </p:sp>
        <p:pic>
          <p:nvPicPr>
            <p:cNvPr id="24583" name="Picture 17">
              <a:extLst>
                <a:ext uri="{FF2B5EF4-FFF2-40B4-BE49-F238E27FC236}">
                  <a16:creationId xmlns:a16="http://schemas.microsoft.com/office/drawing/2014/main" id="{57549213-46EC-4EFC-8041-7C6BE6041F9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188" y="2678113"/>
              <a:ext cx="3581400" cy="13239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4584" name="Picture 18">
              <a:extLst>
                <a:ext uri="{FF2B5EF4-FFF2-40B4-BE49-F238E27FC236}">
                  <a16:creationId xmlns:a16="http://schemas.microsoft.com/office/drawing/2014/main" id="{287B3F83-C78E-4CEE-A388-B8AEAFBFF36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0288" y="2317750"/>
              <a:ext cx="3810000" cy="18653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4585" name="Text Box 19">
              <a:extLst>
                <a:ext uri="{FF2B5EF4-FFF2-40B4-BE49-F238E27FC236}">
                  <a16:creationId xmlns:a16="http://schemas.microsoft.com/office/drawing/2014/main" id="{FC463C82-A483-4FF1-B666-6448E232D00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2750" y="4549775"/>
              <a:ext cx="3587750" cy="4603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kumimoji="1" lang="zh-CN" altLang="en-US" sz="2400" b="1">
                  <a:latin typeface="Times New Roman" panose="02020603050405020304" pitchFamily="18" charset="0"/>
                </a:rPr>
                <a:t>二甲基正丙基异丙基</a:t>
              </a:r>
              <a:r>
                <a:rPr kumimoji="1" lang="zh-CN" altLang="en-US" sz="2400" b="1">
                  <a:solidFill>
                    <a:srgbClr val="FFFF00"/>
                  </a:solidFill>
                  <a:latin typeface="Times New Roman" panose="02020603050405020304" pitchFamily="18" charset="0"/>
                </a:rPr>
                <a:t>甲烷</a:t>
              </a:r>
              <a:endParaRPr kumimoji="1" lang="zh-CN" altLang="en-US" sz="2400">
                <a:solidFill>
                  <a:srgbClr val="FFFF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4586" name="Text Box 20">
              <a:extLst>
                <a:ext uri="{FF2B5EF4-FFF2-40B4-BE49-F238E27FC236}">
                  <a16:creationId xmlns:a16="http://schemas.microsoft.com/office/drawing/2014/main" id="{602E3768-D93A-4B67-AF92-1A4DFD86C8C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72000" y="4572000"/>
              <a:ext cx="41465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kumimoji="1" lang="zh-CN" altLang="en-US" sz="2400" b="1">
                  <a:latin typeface="Times New Roman" panose="02020603050405020304" pitchFamily="18" charset="0"/>
                </a:rPr>
                <a:t>乙基</a:t>
              </a:r>
              <a:r>
                <a:rPr kumimoji="1" lang="zh-CN" altLang="en-US" sz="2400" b="1">
                  <a:solidFill>
                    <a:srgbClr val="FFFF00"/>
                  </a:solidFill>
                  <a:latin typeface="Times New Roman" panose="02020603050405020304" pitchFamily="18" charset="0"/>
                </a:rPr>
                <a:t>异丙基</a:t>
              </a:r>
              <a:r>
                <a:rPr kumimoji="1" lang="zh-CN" altLang="en-US" sz="2400" b="1">
                  <a:solidFill>
                    <a:srgbClr val="00FFFF"/>
                  </a:solidFill>
                  <a:latin typeface="Times New Roman" panose="02020603050405020304" pitchFamily="18" charset="0"/>
                </a:rPr>
                <a:t>仲丁基</a:t>
              </a:r>
              <a:r>
                <a:rPr kumimoji="1" lang="zh-CN" altLang="en-US" sz="2400" b="1">
                  <a:solidFill>
                    <a:srgbClr val="00FF00"/>
                  </a:solidFill>
                  <a:latin typeface="Times New Roman" panose="02020603050405020304" pitchFamily="18" charset="0"/>
                </a:rPr>
                <a:t>叔丁基</a:t>
              </a:r>
              <a:r>
                <a:rPr kumimoji="1" lang="zh-CN" altLang="en-US" sz="2400" b="1">
                  <a:solidFill>
                    <a:srgbClr val="FFFF00"/>
                  </a:solidFill>
                  <a:latin typeface="Times New Roman" panose="02020603050405020304" pitchFamily="18" charset="0"/>
                </a:rPr>
                <a:t>甲烷</a:t>
              </a:r>
              <a:endParaRPr kumimoji="1" lang="zh-CN" altLang="en-US" sz="2400" b="1">
                <a:solidFill>
                  <a:schemeClr val="tx2"/>
                </a:solidFill>
                <a:latin typeface="Times New Roman" panose="02020603050405020304" pitchFamily="18" charset="0"/>
              </a:endParaRPr>
            </a:p>
          </p:txBody>
        </p:sp>
        <p:pic>
          <p:nvPicPr>
            <p:cNvPr id="24587" name="Picture 21">
              <a:extLst>
                <a:ext uri="{FF2B5EF4-FFF2-40B4-BE49-F238E27FC236}">
                  <a16:creationId xmlns:a16="http://schemas.microsoft.com/office/drawing/2014/main" id="{14287284-4625-4617-B68F-036FF9B43B5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04913" y="5594350"/>
              <a:ext cx="2667000" cy="9144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4588" name="Text Box 22">
              <a:extLst>
                <a:ext uri="{FF2B5EF4-FFF2-40B4-BE49-F238E27FC236}">
                  <a16:creationId xmlns:a16="http://schemas.microsoft.com/office/drawing/2014/main" id="{93AA1734-F0CE-4784-AC98-C6684E5B3C5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24388" y="6026150"/>
              <a:ext cx="2968625" cy="4603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kumimoji="1" lang="zh-CN" altLang="en-US" sz="2400" b="1">
                  <a:latin typeface="Times New Roman" panose="02020603050405020304" pitchFamily="18" charset="0"/>
                </a:rPr>
                <a:t>甲基乙基异丙基</a:t>
              </a:r>
              <a:r>
                <a:rPr kumimoji="1" lang="zh-CN" altLang="en-US" sz="2400" b="1">
                  <a:solidFill>
                    <a:srgbClr val="FFFF00"/>
                  </a:solidFill>
                  <a:latin typeface="Times New Roman" panose="02020603050405020304" pitchFamily="18" charset="0"/>
                </a:rPr>
                <a:t>甲烷</a:t>
              </a:r>
            </a:p>
          </p:txBody>
        </p:sp>
      </p:grp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1212D21-7AA3-4AC6-9E98-31729EF92D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113A0-0943-4F59-98F0-38FE15B02582}" type="datetime11">
              <a:rPr lang="zh-CN" altLang="en-US" smtClean="0"/>
              <a:t>18:38:26</a:t>
            </a:fld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E68948D-EE6D-4EEA-A9D2-E7258F78E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379CA-290F-4386-B024-4CDB787C03D0}" type="slidenum">
              <a:rPr lang="zh-CN" altLang="en-US" smtClean="0"/>
              <a:t>22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82" name="矩形 3">
            <a:extLst>
              <a:ext uri="{FF2B5EF4-FFF2-40B4-BE49-F238E27FC236}">
                <a16:creationId xmlns:a16="http://schemas.microsoft.com/office/drawing/2014/main" id="{9E6BB2B0-7955-4612-AC2D-707A56D300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6050" y="279400"/>
            <a:ext cx="44481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2857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Wingdings" panose="05000000000000000000" pitchFamily="2" charset="2"/>
              <a:buChar char="Ø"/>
            </a:pPr>
            <a:r>
              <a:rPr lang="en-US" altLang="zh-CN" sz="2800" b="1">
                <a:solidFill>
                  <a:schemeClr val="tx2"/>
                </a:solidFill>
              </a:rPr>
              <a:t> 2.1.3  Structure — </a:t>
            </a:r>
            <a:r>
              <a:rPr lang="zh-CN" altLang="en-US" sz="2800" b="1">
                <a:solidFill>
                  <a:schemeClr val="tx2"/>
                </a:solidFill>
              </a:rPr>
              <a:t>结构</a:t>
            </a:r>
            <a:endParaRPr lang="zh-CN" altLang="en-US" sz="280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8633CD9-9A2B-40D1-B915-94C2DCBEB0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216" y="757708"/>
            <a:ext cx="8545567" cy="5719212"/>
          </a:xfrm>
          <a:prstGeom prst="rect">
            <a:avLst/>
          </a:prstGeom>
        </p:spPr>
      </p:pic>
      <p:sp>
        <p:nvSpPr>
          <p:cNvPr id="2" name="日期占位符 1">
            <a:extLst>
              <a:ext uri="{FF2B5EF4-FFF2-40B4-BE49-F238E27FC236}">
                <a16:creationId xmlns:a16="http://schemas.microsoft.com/office/drawing/2014/main" id="{4BBA6FD4-22C3-4FB1-957F-83E08AD40D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AC12E8-AB35-4D54-BBFC-BFA50B2996BC}" type="datetime11">
              <a:rPr lang="zh-CN" altLang="en-US" smtClean="0"/>
              <a:t>18:38:26</a:t>
            </a:fld>
            <a:endParaRPr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29E1309F-5E03-4397-AB79-368EC52D27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379CA-290F-4386-B024-4CDB787C03D0}" type="slidenum">
              <a:rPr lang="zh-CN" altLang="en-US" smtClean="0"/>
              <a:t>23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86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86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68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300" name="Rectangle 4">
            <a:extLst>
              <a:ext uri="{FF2B5EF4-FFF2-40B4-BE49-F238E27FC236}">
                <a16:creationId xmlns:a16="http://schemas.microsoft.com/office/drawing/2014/main" id="{2F222BC1-357C-4999-BDDB-189BD26E74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72572"/>
            <a:ext cx="18742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其他烷烃的结构</a:t>
            </a:r>
            <a:r>
              <a:rPr lang="zh-CN" altLang="en-US" dirty="0"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183301" name="Rectangle 5">
            <a:extLst>
              <a:ext uri="{FF2B5EF4-FFF2-40B4-BE49-F238E27FC236}">
                <a16:creationId xmlns:a16="http://schemas.microsoft.com/office/drawing/2014/main" id="{E668E08B-731B-43FF-9E93-0961B6C651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775" y="1000125"/>
            <a:ext cx="8534400" cy="2473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b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</a:t>
            </a:r>
            <a:r>
              <a:rPr lang="zh-CN" altLang="en-US" b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烷烃分子形成时，碳原子的</a:t>
            </a:r>
            <a:r>
              <a:rPr lang="en-US" altLang="zh-CN" b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SP</a:t>
            </a:r>
            <a:r>
              <a:rPr lang="en-US" altLang="zh-CN" b="1" baseline="3000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3</a:t>
            </a:r>
            <a:r>
              <a:rPr lang="zh-CN" altLang="en-US" b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轨道沿着对称轴的方向分别与碳的</a:t>
            </a:r>
            <a:r>
              <a:rPr lang="en-US" altLang="zh-CN" b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SP</a:t>
            </a:r>
            <a:r>
              <a:rPr lang="en-US" altLang="zh-CN" b="1" baseline="3000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3</a:t>
            </a:r>
            <a:r>
              <a:rPr lang="zh-CN" altLang="en-US" b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轨道或氢的</a:t>
            </a:r>
            <a:r>
              <a:rPr lang="en-US" altLang="zh-CN" b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1S</a:t>
            </a:r>
            <a:r>
              <a:rPr lang="zh-CN" altLang="en-US" b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轨道相互重叠成</a:t>
            </a:r>
            <a:r>
              <a:rPr lang="en-US" altLang="zh-CN" b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σ</a:t>
            </a:r>
            <a:r>
              <a:rPr lang="zh-CN" altLang="en-US" b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键，因此也都有四面体的结构，但由于其他烷烃的碳原子上的四个基团并不完全相同，因此每个碳上的键角并不完全相等，但都接近于</a:t>
            </a:r>
            <a:r>
              <a:rPr lang="en-US" altLang="zh-CN" b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109.5°</a:t>
            </a:r>
            <a:r>
              <a:rPr lang="zh-CN" altLang="en-US" b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。 </a:t>
            </a:r>
          </a:p>
        </p:txBody>
      </p:sp>
      <p:graphicFrame>
        <p:nvGraphicFramePr>
          <p:cNvPr id="183302" name="Object 6">
            <a:extLst>
              <a:ext uri="{FF2B5EF4-FFF2-40B4-BE49-F238E27FC236}">
                <a16:creationId xmlns:a16="http://schemas.microsoft.com/office/drawing/2014/main" id="{452ED40D-B0F1-4550-BF51-280D83701B4E}"/>
              </a:ext>
            </a:extLst>
          </p:cNvPr>
          <p:cNvGraphicFramePr>
            <a:graphicFrameLocks noGrp="1" noChangeAspect="1"/>
          </p:cNvGraphicFramePr>
          <p:nvPr>
            <p:ph sz="half" idx="1"/>
          </p:nvPr>
        </p:nvGraphicFramePr>
        <p:xfrm>
          <a:off x="1150938" y="3681413"/>
          <a:ext cx="2125662" cy="1525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714" name="ACD/3D" r:id="rId3" imgW="1676545" imgH="1203810" progId="ACD.3D">
                  <p:embed/>
                </p:oleObj>
              </mc:Choice>
              <mc:Fallback>
                <p:oleObj name="ACD/3D" r:id="rId3" imgW="1676545" imgH="1203810" progId="ACD.3D">
                  <p:embed/>
                  <p:pic>
                    <p:nvPicPr>
                      <p:cNvPr id="183302" name="Object 6">
                        <a:extLst>
                          <a:ext uri="{FF2B5EF4-FFF2-40B4-BE49-F238E27FC236}">
                            <a16:creationId xmlns:a16="http://schemas.microsoft.com/office/drawing/2014/main" id="{452ED40D-B0F1-4550-BF51-280D83701B4E}"/>
                          </a:ext>
                        </a:extLst>
                      </p:cNvPr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50938" y="3681413"/>
                        <a:ext cx="2125662" cy="1525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3304" name="Object 8">
            <a:extLst>
              <a:ext uri="{FF2B5EF4-FFF2-40B4-BE49-F238E27FC236}">
                <a16:creationId xmlns:a16="http://schemas.microsoft.com/office/drawing/2014/main" id="{C3495E72-895F-4DA8-84B7-8B617426CCC1}"/>
              </a:ext>
            </a:extLst>
          </p:cNvPr>
          <p:cNvGraphicFramePr>
            <a:graphicFrameLocks noGrp="1" noChangeAspect="1"/>
          </p:cNvGraphicFramePr>
          <p:nvPr>
            <p:ph sz="half" idx="2"/>
          </p:nvPr>
        </p:nvGraphicFramePr>
        <p:xfrm>
          <a:off x="4427538" y="3681413"/>
          <a:ext cx="2663825" cy="1636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715" name="ACD/3D" r:id="rId5" imgW="2255238" imgH="1386667" progId="ACD.3D">
                  <p:embed/>
                </p:oleObj>
              </mc:Choice>
              <mc:Fallback>
                <p:oleObj name="ACD/3D" r:id="rId5" imgW="2255238" imgH="1386667" progId="ACD.3D">
                  <p:embed/>
                  <p:pic>
                    <p:nvPicPr>
                      <p:cNvPr id="183304" name="Object 8">
                        <a:extLst>
                          <a:ext uri="{FF2B5EF4-FFF2-40B4-BE49-F238E27FC236}">
                            <a16:creationId xmlns:a16="http://schemas.microsoft.com/office/drawing/2014/main" id="{C3495E72-895F-4DA8-84B7-8B617426CCC1}"/>
                          </a:ext>
                        </a:extLst>
                      </p:cNvPr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27538" y="3681413"/>
                        <a:ext cx="2663825" cy="16367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日期占位符 1">
            <a:extLst>
              <a:ext uri="{FF2B5EF4-FFF2-40B4-BE49-F238E27FC236}">
                <a16:creationId xmlns:a16="http://schemas.microsoft.com/office/drawing/2014/main" id="{647E9D82-93B3-49C8-AF6A-96B1E68E51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86683-1EDC-4E7B-82B1-782A78035843}" type="datetime11">
              <a:rPr lang="zh-CN" altLang="en-US" smtClean="0"/>
              <a:t>18:38:26</a:t>
            </a:fld>
            <a:endParaRPr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81C40FB-F80F-473E-8344-2BE07AE08A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379CA-290F-4386-B024-4CDB787C03D0}" type="slidenum">
              <a:rPr lang="zh-CN" altLang="en-US" smtClean="0"/>
              <a:t>24</a:t>
            </a:fld>
            <a:endParaRPr lang="zh-CN" alt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183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183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833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833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833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833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3300" grpId="0"/>
      <p:bldP spid="18330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ext Box 2">
            <a:extLst>
              <a:ext uri="{FF2B5EF4-FFF2-40B4-BE49-F238E27FC236}">
                <a16:creationId xmlns:a16="http://schemas.microsoft.com/office/drawing/2014/main" id="{DE6AF258-52D6-4A30-BED3-4557EC87B5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25425"/>
            <a:ext cx="7831138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33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lnSpc>
                <a:spcPct val="90000"/>
              </a:lnSpc>
              <a:spcBef>
                <a:spcPct val="20000"/>
              </a:spcBef>
            </a:pPr>
            <a:r>
              <a:rPr kumimoji="1" lang="zh-CN" altLang="en-US" sz="2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烷烃分子表示方法</a:t>
            </a:r>
          </a:p>
        </p:txBody>
      </p:sp>
      <p:sp>
        <p:nvSpPr>
          <p:cNvPr id="30730" name="Text Box 10">
            <a:extLst>
              <a:ext uri="{FF2B5EF4-FFF2-40B4-BE49-F238E27FC236}">
                <a16:creationId xmlns:a16="http://schemas.microsoft.com/office/drawing/2014/main" id="{5DCFB904-BEEF-47BF-B3B1-EF2631B917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" y="873125"/>
            <a:ext cx="7831138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33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lnSpc>
                <a:spcPct val="90000"/>
              </a:lnSpc>
              <a:spcBef>
                <a:spcPct val="20000"/>
              </a:spcBef>
            </a:pPr>
            <a:r>
              <a:rPr kumimoji="1" lang="zh-CN" altLang="en-US" sz="2400" b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（</a:t>
            </a:r>
            <a:r>
              <a:rPr kumimoji="1" lang="en-US" altLang="zh-CN" sz="2400" b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kumimoji="1" lang="zh-CN" altLang="en-US" sz="2400" b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）</a:t>
            </a:r>
            <a:r>
              <a:rPr kumimoji="1" lang="zh-CN" altLang="en-US" sz="2800" b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结构简式    </a:t>
            </a:r>
            <a:r>
              <a:rPr lang="en-US" altLang="zh-CN" b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C-H</a:t>
            </a:r>
            <a:r>
              <a:rPr lang="zh-CN" altLang="el-GR" b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和</a:t>
            </a:r>
            <a:r>
              <a:rPr lang="el-GR" altLang="zh-CN" b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C-Cσ</a:t>
            </a:r>
            <a:r>
              <a:rPr lang="zh-CN" altLang="el-GR" b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单键可省略。</a:t>
            </a:r>
            <a:endParaRPr kumimoji="1" lang="zh-CN" altLang="en-US" sz="2800" b="1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30731" name="Object 11">
            <a:extLst>
              <a:ext uri="{FF2B5EF4-FFF2-40B4-BE49-F238E27FC236}">
                <a16:creationId xmlns:a16="http://schemas.microsoft.com/office/drawing/2014/main" id="{10E5C589-AC2A-4CB4-AB7F-AA03989AB524}"/>
              </a:ext>
            </a:extLst>
          </p:cNvPr>
          <p:cNvGraphicFramePr>
            <a:graphicFrameLocks noGrp="1" noChangeAspect="1"/>
          </p:cNvGraphicFramePr>
          <p:nvPr>
            <p:ph sz="half" idx="1"/>
          </p:nvPr>
        </p:nvGraphicFramePr>
        <p:xfrm>
          <a:off x="792163" y="1520825"/>
          <a:ext cx="8135937" cy="979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736" name="CS ChemDraw Drawing" r:id="rId3" imgW="6647294" imgH="799813" progId="ChemDraw.Document.6.0">
                  <p:embed/>
                </p:oleObj>
              </mc:Choice>
              <mc:Fallback>
                <p:oleObj name="CS ChemDraw Drawing" r:id="rId3" imgW="6647294" imgH="799813" progId="ChemDraw.Document.6.0">
                  <p:embed/>
                  <p:pic>
                    <p:nvPicPr>
                      <p:cNvPr id="30731" name="Object 11">
                        <a:extLst>
                          <a:ext uri="{FF2B5EF4-FFF2-40B4-BE49-F238E27FC236}">
                            <a16:creationId xmlns:a16="http://schemas.microsoft.com/office/drawing/2014/main" id="{10E5C589-AC2A-4CB4-AB7F-AA03989AB524}"/>
                          </a:ext>
                        </a:extLst>
                      </p:cNvPr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2163" y="1520825"/>
                        <a:ext cx="8135937" cy="979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37" name="Object 17">
            <a:extLst>
              <a:ext uri="{FF2B5EF4-FFF2-40B4-BE49-F238E27FC236}">
                <a16:creationId xmlns:a16="http://schemas.microsoft.com/office/drawing/2014/main" id="{B5FD327E-9E87-4418-A178-29247D482505}"/>
              </a:ext>
            </a:extLst>
          </p:cNvPr>
          <p:cNvGraphicFramePr>
            <a:graphicFrameLocks noGrp="1" noChangeAspect="1"/>
          </p:cNvGraphicFramePr>
          <p:nvPr>
            <p:ph sz="half" idx="2"/>
          </p:nvPr>
        </p:nvGraphicFramePr>
        <p:xfrm>
          <a:off x="1800225" y="4292600"/>
          <a:ext cx="5903913" cy="2305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737" name="CS ChemDraw Drawing" r:id="rId5" imgW="4192182" imgH="1636607" progId="ChemDraw.Document.6.0">
                  <p:embed/>
                </p:oleObj>
              </mc:Choice>
              <mc:Fallback>
                <p:oleObj name="CS ChemDraw Drawing" r:id="rId5" imgW="4192182" imgH="1636607" progId="ChemDraw.Document.6.0">
                  <p:embed/>
                  <p:pic>
                    <p:nvPicPr>
                      <p:cNvPr id="30737" name="Object 17">
                        <a:extLst>
                          <a:ext uri="{FF2B5EF4-FFF2-40B4-BE49-F238E27FC236}">
                            <a16:creationId xmlns:a16="http://schemas.microsoft.com/office/drawing/2014/main" id="{B5FD327E-9E87-4418-A178-29247D482505}"/>
                          </a:ext>
                        </a:extLst>
                      </p:cNvPr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00225" y="4292600"/>
                        <a:ext cx="5903913" cy="2305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733" name="Text Box 13">
            <a:extLst>
              <a:ext uri="{FF2B5EF4-FFF2-40B4-BE49-F238E27FC236}">
                <a16:creationId xmlns:a16="http://schemas.microsoft.com/office/drawing/2014/main" id="{2A70B9AC-3855-472E-98D0-84123EFEE1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" y="2781300"/>
            <a:ext cx="7831138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33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lnSpc>
                <a:spcPct val="90000"/>
              </a:lnSpc>
              <a:spcBef>
                <a:spcPct val="20000"/>
              </a:spcBef>
            </a:pPr>
            <a:r>
              <a:rPr kumimoji="1" lang="zh-CN" altLang="en-US" sz="2400" b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（</a:t>
            </a:r>
            <a:r>
              <a:rPr kumimoji="1" lang="en-US" altLang="zh-CN" sz="2400" b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kumimoji="1" lang="zh-CN" altLang="en-US" sz="2400" b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）</a:t>
            </a:r>
            <a:r>
              <a:rPr kumimoji="1" lang="zh-CN" altLang="en-US" sz="2800" b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键线式    </a:t>
            </a:r>
          </a:p>
        </p:txBody>
      </p:sp>
      <p:sp>
        <p:nvSpPr>
          <p:cNvPr id="30734" name="Rectangle 14">
            <a:extLst>
              <a:ext uri="{FF2B5EF4-FFF2-40B4-BE49-F238E27FC236}">
                <a16:creationId xmlns:a16="http://schemas.microsoft.com/office/drawing/2014/main" id="{3C102C5F-4F66-440C-B29C-5ADFE5D221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3249613"/>
            <a:ext cx="8496300" cy="885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b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</a:t>
            </a:r>
            <a:r>
              <a:rPr lang="zh-CN" altLang="en-US" b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端点代表碳原子，不需写出每个碳原子上的氢原子，但除氢原子之外的其他原子必须写出。</a:t>
            </a:r>
          </a:p>
        </p:txBody>
      </p:sp>
      <p:sp>
        <p:nvSpPr>
          <p:cNvPr id="20488" name="Rectangle 16">
            <a:extLst>
              <a:ext uri="{FF2B5EF4-FFF2-40B4-BE49-F238E27FC236}">
                <a16:creationId xmlns:a16="http://schemas.microsoft.com/office/drawing/2014/main" id="{0C5F0FC3-1CC6-41E7-82CA-E2093C1321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950" y="274478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C05F4CF-570D-4FFE-A107-A5931EEA6F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D152F-0FFB-454F-8BFC-9EB4DD93AE1D}" type="datetime11">
              <a:rPr lang="zh-CN" altLang="en-US" smtClean="0"/>
              <a:t>18:38:26</a:t>
            </a:fld>
            <a:endParaRPr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EA110BA-5905-44AB-8471-5EC835C25C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379CA-290F-4386-B024-4CDB787C03D0}" type="slidenum">
              <a:rPr lang="zh-CN" altLang="en-US" smtClean="0"/>
              <a:t>25</a:t>
            </a:fld>
            <a:endParaRPr lang="zh-CN" altLang="en-US"/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307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307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7" dur="500"/>
                                        <p:tgtEl>
                                          <p:spTgt spid="307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2" dur="500"/>
                                        <p:tgtEl>
                                          <p:spTgt spid="307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7" dur="500"/>
                                        <p:tgtEl>
                                          <p:spTgt spid="307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2" dur="500"/>
                                        <p:tgtEl>
                                          <p:spTgt spid="307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22" grpId="0"/>
      <p:bldP spid="30730" grpId="0"/>
      <p:bldP spid="30733" grpId="0"/>
      <p:bldP spid="3073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>
            <a:extLst>
              <a:ext uri="{FF2B5EF4-FFF2-40B4-BE49-F238E27FC236}">
                <a16:creationId xmlns:a16="http://schemas.microsoft.com/office/drawing/2014/main" id="{615D3256-22FF-44C3-94E3-6C12A29EBA1A}"/>
              </a:ext>
            </a:extLst>
          </p:cNvPr>
          <p:cNvSpPr txBox="1">
            <a:spLocks noChangeArrowheads="1"/>
          </p:cNvSpPr>
          <p:nvPr/>
        </p:nvSpPr>
        <p:spPr>
          <a:xfrm>
            <a:off x="762000" y="1143000"/>
            <a:ext cx="7848600" cy="1752600"/>
          </a:xfrm>
          <a:prstGeom prst="rect">
            <a:avLst/>
          </a:prstGeom>
        </p:spPr>
        <p:txBody>
          <a:bodyPr/>
          <a:lstStyle>
            <a:lvl1pPr marL="271463" indent="-2714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defRPr sz="2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39763" indent="-2460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itchFamily="18" charset="2"/>
              <a:buChar char="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912813" indent="-2460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 2" pitchFamily="18" charset="2"/>
              <a:buChar char=""/>
              <a:defRPr sz="2100">
                <a:solidFill>
                  <a:schemeClr val="tx1"/>
                </a:solidFill>
                <a:latin typeface="+mn-lt"/>
                <a:ea typeface="+mn-ea"/>
              </a:defRPr>
            </a:lvl3pPr>
            <a:lvl4pPr marL="1185863" indent="-2079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65000"/>
              <a:buFont typeface="Wingdings 2" pitchFamily="18" charset="2"/>
              <a:buChar char="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462088" indent="-2079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itchFamily="18" charset="2"/>
              <a:buChar char="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1919288" indent="-2079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itchFamily="18" charset="2"/>
              <a:buChar char="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376488" indent="-2079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itchFamily="18" charset="2"/>
              <a:buChar char="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2833688" indent="-2079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itchFamily="18" charset="2"/>
              <a:buChar char="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290888" indent="-2079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itchFamily="18" charset="2"/>
              <a:buChar char="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150000"/>
              </a:lnSpc>
              <a:defRPr/>
            </a:pPr>
            <a:r>
              <a:rPr lang="zh-CN" altLang="en-US" sz="2400" b="1" kern="0" dirty="0">
                <a:solidFill>
                  <a:srgbClr val="FF0000"/>
                </a:solidFill>
              </a:rPr>
              <a:t>构象：</a:t>
            </a:r>
            <a:r>
              <a:rPr lang="zh-CN" altLang="en-US" sz="2400" b="1" kern="0" dirty="0"/>
              <a:t>分子中的原子或基团在空间的特定排列形式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lang="zh-CN" altLang="en-US" sz="2400" b="1" kern="0" dirty="0">
                <a:solidFill>
                  <a:srgbClr val="FF0000"/>
                </a:solidFill>
                <a:latin typeface="Times New Roman" pitchFamily="18" charset="0"/>
              </a:rPr>
              <a:t>构象异构体：</a:t>
            </a:r>
            <a:r>
              <a:rPr lang="zh-CN" altLang="en-US" sz="2400" b="1" kern="0" dirty="0"/>
              <a:t>由单键（</a:t>
            </a:r>
            <a:r>
              <a:rPr lang="zh-CN" altLang="en-US" sz="2400" b="1" kern="0" dirty="0">
                <a:sym typeface="Symbol"/>
              </a:rPr>
              <a:t>键</a:t>
            </a:r>
            <a:r>
              <a:rPr lang="zh-CN" altLang="en-US" sz="2400" b="1" kern="0" dirty="0"/>
              <a:t>）旋转而产生的异构体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lang="zh-CN" altLang="en-US" sz="2400" b="1" kern="0" dirty="0"/>
              <a:t>单键旋转会产生无数个构象，它们互为构象异构体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D388C21B-2EC1-40AE-986C-75E184A2339B}"/>
              </a:ext>
            </a:extLst>
          </p:cNvPr>
          <p:cNvGrpSpPr>
            <a:grpSpLocks/>
          </p:cNvGrpSpPr>
          <p:nvPr/>
        </p:nvGrpSpPr>
        <p:grpSpPr bwMode="auto">
          <a:xfrm>
            <a:off x="457200" y="3119438"/>
            <a:ext cx="8389938" cy="3344862"/>
            <a:chOff x="457200" y="3119438"/>
            <a:chExt cx="8389938" cy="3344862"/>
          </a:xfrm>
        </p:grpSpPr>
        <p:sp>
          <p:nvSpPr>
            <p:cNvPr id="26629" name="Rectangle 3">
              <a:extLst>
                <a:ext uri="{FF2B5EF4-FFF2-40B4-BE49-F238E27FC236}">
                  <a16:creationId xmlns:a16="http://schemas.microsoft.com/office/drawing/2014/main" id="{3EC08D9D-CA2E-4B62-9921-F05BD03E4D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3400" y="3119438"/>
              <a:ext cx="6249988" cy="6175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 marL="457200" indent="-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r>
                <a:rPr lang="zh-CN" altLang="en-US" sz="2600" b="1">
                  <a:solidFill>
                    <a:schemeClr val="tx2"/>
                  </a:solidFill>
                </a:rPr>
                <a:t>乙烷分子立体形状表示方法</a:t>
              </a:r>
            </a:p>
          </p:txBody>
        </p:sp>
        <p:sp>
          <p:nvSpPr>
            <p:cNvPr id="26630" name="Text Box 3">
              <a:extLst>
                <a:ext uri="{FF2B5EF4-FFF2-40B4-BE49-F238E27FC236}">
                  <a16:creationId xmlns:a16="http://schemas.microsoft.com/office/drawing/2014/main" id="{1AEB6F6A-91DB-488D-B0E7-235CABF2B64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06513" y="3965575"/>
              <a:ext cx="6789737" cy="8350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333399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indent="182563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80000"/>
                </a:lnSpc>
                <a:spcBef>
                  <a:spcPct val="50000"/>
                </a:spcBef>
              </a:pPr>
              <a:r>
                <a:rPr kumimoji="1" lang="zh-CN" altLang="en-US" sz="2300" b="1">
                  <a:solidFill>
                    <a:srgbClr val="FF0000"/>
                  </a:solidFill>
                  <a:latin typeface="宋体" panose="02010600030101010101" pitchFamily="2" charset="-122"/>
                </a:rPr>
                <a:t>实线</a:t>
              </a:r>
              <a:r>
                <a:rPr kumimoji="1" lang="en-US" altLang="zh-CN" sz="2300" b="1">
                  <a:solidFill>
                    <a:srgbClr val="FF0000"/>
                  </a:solidFill>
                  <a:latin typeface="宋体" panose="02010600030101010101" pitchFamily="2" charset="-122"/>
                </a:rPr>
                <a:t>-</a:t>
              </a:r>
              <a:r>
                <a:rPr kumimoji="1" lang="zh-CN" altLang="en-US" sz="2300" b="1">
                  <a:latin typeface="宋体" panose="02010600030101010101" pitchFamily="2" charset="-122"/>
                </a:rPr>
                <a:t>键在纸平面上</a:t>
              </a:r>
              <a:r>
                <a:rPr kumimoji="1" lang="en-US" altLang="zh-CN" sz="2300" b="1">
                  <a:latin typeface="宋体" panose="02010600030101010101" pitchFamily="2" charset="-122"/>
                </a:rPr>
                <a:t>;     </a:t>
              </a:r>
              <a:r>
                <a:rPr kumimoji="1" lang="zh-CN" altLang="en-US" sz="2300" b="1">
                  <a:solidFill>
                    <a:srgbClr val="FF0000"/>
                  </a:solidFill>
                  <a:latin typeface="宋体" panose="02010600030101010101" pitchFamily="2" charset="-122"/>
                </a:rPr>
                <a:t>楔线</a:t>
              </a:r>
              <a:r>
                <a:rPr kumimoji="1" lang="en-US" altLang="zh-CN" sz="2300" b="1">
                  <a:solidFill>
                    <a:srgbClr val="FF0000"/>
                  </a:solidFill>
                  <a:latin typeface="宋体" panose="02010600030101010101" pitchFamily="2" charset="-122"/>
                </a:rPr>
                <a:t>-</a:t>
              </a:r>
              <a:r>
                <a:rPr kumimoji="1" lang="zh-CN" altLang="en-US" sz="2300" b="1">
                  <a:latin typeface="宋体" panose="02010600030101010101" pitchFamily="2" charset="-122"/>
                </a:rPr>
                <a:t>键在纸平面前</a:t>
              </a:r>
              <a:r>
                <a:rPr kumimoji="1" lang="en-US" altLang="zh-CN" sz="2300" b="1">
                  <a:latin typeface="宋体" panose="02010600030101010101" pitchFamily="2" charset="-122"/>
                </a:rPr>
                <a:t>; </a:t>
              </a:r>
            </a:p>
            <a:p>
              <a:pPr>
                <a:lnSpc>
                  <a:spcPct val="80000"/>
                </a:lnSpc>
                <a:spcBef>
                  <a:spcPct val="50000"/>
                </a:spcBef>
              </a:pPr>
              <a:r>
                <a:rPr kumimoji="1" lang="zh-CN" altLang="en-US" sz="2300" b="1">
                  <a:solidFill>
                    <a:srgbClr val="FF0000"/>
                  </a:solidFill>
                  <a:latin typeface="宋体" panose="02010600030101010101" pitchFamily="2" charset="-122"/>
                </a:rPr>
                <a:t>虚线</a:t>
              </a:r>
              <a:r>
                <a:rPr kumimoji="1" lang="en-US" altLang="zh-CN" sz="2300" b="1">
                  <a:solidFill>
                    <a:srgbClr val="FF0000"/>
                  </a:solidFill>
                  <a:latin typeface="宋体" panose="02010600030101010101" pitchFamily="2" charset="-122"/>
                </a:rPr>
                <a:t>-</a:t>
              </a:r>
              <a:r>
                <a:rPr kumimoji="1" lang="zh-CN" altLang="en-US" sz="2300" b="1">
                  <a:latin typeface="宋体" panose="02010600030101010101" pitchFamily="2" charset="-122"/>
                </a:rPr>
                <a:t>键在纸平面后。</a:t>
              </a:r>
            </a:p>
          </p:txBody>
        </p:sp>
        <p:pic>
          <p:nvPicPr>
            <p:cNvPr id="26631" name="Object 4">
              <a:extLst>
                <a:ext uri="{FF2B5EF4-FFF2-40B4-BE49-F238E27FC236}">
                  <a16:creationId xmlns:a16="http://schemas.microsoft.com/office/drawing/2014/main" id="{B377B3D1-4059-4BC4-A798-ACFD44E394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200" y="4953000"/>
              <a:ext cx="1854200" cy="1511300"/>
            </a:xfrm>
            <a:prstGeom prst="rect">
              <a:avLst/>
            </a:prstGeom>
            <a:noFill/>
            <a:ln w="9525">
              <a:solidFill>
                <a:srgbClr val="FFFFCC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aphicFrame>
          <p:nvGraphicFramePr>
            <p:cNvPr id="26632" name="Object 5">
              <a:extLst>
                <a:ext uri="{FF2B5EF4-FFF2-40B4-BE49-F238E27FC236}">
                  <a16:creationId xmlns:a16="http://schemas.microsoft.com/office/drawing/2014/main" id="{D6873E1E-00A9-4B55-B049-9EC5B79884E5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351088" y="4995863"/>
            <a:ext cx="2016125" cy="14398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6860" name="Document" r:id="rId4" imgW="1038225" imgH="838200" progId="ChemWindow.Document">
                    <p:embed/>
                  </p:oleObj>
                </mc:Choice>
                <mc:Fallback>
                  <p:oleObj name="Document" r:id="rId4" imgW="1038225" imgH="838200" progId="ChemWindow.Document">
                    <p:embed/>
                    <p:pic>
                      <p:nvPicPr>
                        <p:cNvPr id="0" name="Object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51088" y="4995863"/>
                          <a:ext cx="2016125" cy="1439862"/>
                        </a:xfrm>
                        <a:prstGeom prst="rect">
                          <a:avLst/>
                        </a:prstGeom>
                        <a:gradFill rotWithShape="0">
                          <a:gsLst>
                            <a:gs pos="0">
                              <a:srgbClr val="CCFFFF"/>
                            </a:gs>
                            <a:gs pos="50000">
                              <a:schemeClr val="bg1"/>
                            </a:gs>
                            <a:gs pos="100000">
                              <a:srgbClr val="CCFFFF"/>
                            </a:gs>
                          </a:gsLst>
                          <a:lin ang="5400000" scaled="1"/>
                        </a:gradFill>
                        <a:ln w="28575">
                          <a:solidFill>
                            <a:schemeClr val="accent2"/>
                          </a:solidFill>
                          <a:miter lim="800000"/>
                          <a:headEnd/>
                          <a:tailEnd/>
                        </a:ln>
                        <a:effectLst/>
                        <a:extLs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6633" name="Object 6">
              <a:extLst>
                <a:ext uri="{FF2B5EF4-FFF2-40B4-BE49-F238E27FC236}">
                  <a16:creationId xmlns:a16="http://schemas.microsoft.com/office/drawing/2014/main" id="{2455CC87-76DA-4D98-94F2-3A00B5B1C8FE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800600" y="4953000"/>
            <a:ext cx="1846263" cy="15113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6861" name="Chem3D" r:id="rId6" imgW="3304590" imgH="2704508" progId="Chem3D.Document.8">
                    <p:embed/>
                  </p:oleObj>
                </mc:Choice>
                <mc:Fallback>
                  <p:oleObj name="Chem3D" r:id="rId6" imgW="3304590" imgH="2704508" progId="Chem3D.Document.8">
                    <p:embed/>
                    <p:pic>
                      <p:nvPicPr>
                        <p:cNvPr id="0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00600" y="4953000"/>
                          <a:ext cx="1846263" cy="1511300"/>
                        </a:xfrm>
                        <a:prstGeom prst="rect">
                          <a:avLst/>
                        </a:prstGeom>
                        <a:noFill/>
                        <a:ln w="9525">
                          <a:solidFill>
                            <a:srgbClr val="FFFFCC"/>
                          </a:solidFill>
                          <a:miter lim="800000"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6634" name="Object 7">
              <a:extLst>
                <a:ext uri="{FF2B5EF4-FFF2-40B4-BE49-F238E27FC236}">
                  <a16:creationId xmlns:a16="http://schemas.microsoft.com/office/drawing/2014/main" id="{5EB344F4-C6D0-4566-8D77-D0CFA2D7E7B2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6705600" y="4995863"/>
            <a:ext cx="2141538" cy="14398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6862" name="Document" r:id="rId8" imgW="1190625" imgH="800100" progId="ChemWindow.Document">
                    <p:embed/>
                  </p:oleObj>
                </mc:Choice>
                <mc:Fallback>
                  <p:oleObj name="Document" r:id="rId8" imgW="1190625" imgH="800100" progId="ChemWindow.Document">
                    <p:embed/>
                    <p:pic>
                      <p:nvPicPr>
                        <p:cNvPr id="0" name="Object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705600" y="4995863"/>
                          <a:ext cx="2141538" cy="1439862"/>
                        </a:xfrm>
                        <a:prstGeom prst="rect">
                          <a:avLst/>
                        </a:prstGeom>
                        <a:gradFill rotWithShape="0">
                          <a:gsLst>
                            <a:gs pos="0">
                              <a:srgbClr val="CCFFFF"/>
                            </a:gs>
                            <a:gs pos="50000">
                              <a:srgbClr val="FFFFFF"/>
                            </a:gs>
                            <a:gs pos="100000">
                              <a:srgbClr val="CCFFFF"/>
                            </a:gs>
                          </a:gsLst>
                          <a:lin ang="5400000" scaled="1"/>
                        </a:gradFill>
                        <a:ln w="28575">
                          <a:solidFill>
                            <a:schemeClr val="accent2"/>
                          </a:solidFill>
                          <a:miter lim="800000"/>
                          <a:headEnd/>
                          <a:tailEnd/>
                        </a:ln>
                        <a:effectLst/>
                        <a:extLs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9705" name="矩形 3">
            <a:extLst>
              <a:ext uri="{FF2B5EF4-FFF2-40B4-BE49-F238E27FC236}">
                <a16:creationId xmlns:a16="http://schemas.microsoft.com/office/drawing/2014/main" id="{AE725A6C-43DB-46C2-9F92-350EE25954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63" y="261938"/>
            <a:ext cx="52070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2857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Wingdings" panose="05000000000000000000" pitchFamily="2" charset="2"/>
              <a:buChar char="Ø"/>
            </a:pPr>
            <a:r>
              <a:rPr lang="en-US" altLang="zh-CN" sz="2800" b="1">
                <a:solidFill>
                  <a:schemeClr val="tx2"/>
                </a:solidFill>
              </a:rPr>
              <a:t> 2.1.4  Conformation — </a:t>
            </a:r>
            <a:r>
              <a:rPr lang="zh-CN" altLang="en-US" sz="2800" b="1">
                <a:solidFill>
                  <a:schemeClr val="tx2"/>
                </a:solidFill>
              </a:rPr>
              <a:t>构象</a:t>
            </a:r>
            <a:endParaRPr lang="zh-CN" altLang="en-US" sz="280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42286B4-2435-4332-B3A5-CB5345B115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585F5-D4D3-49F0-AC2D-2427F7F0053F}" type="datetime11">
              <a:rPr lang="zh-CN" altLang="en-US" smtClean="0"/>
              <a:t>18:38:26</a:t>
            </a:fld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F248577-F7D6-4391-A491-5F8DD3E69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379CA-290F-4386-B024-4CDB787C03D0}" type="slidenum">
              <a:rPr lang="zh-CN" altLang="en-US" smtClean="0"/>
              <a:t>26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7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7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970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45A3CB9A-C5BD-482F-B8EF-21B9509B6A1A}"/>
              </a:ext>
            </a:extLst>
          </p:cNvPr>
          <p:cNvGrpSpPr>
            <a:grpSpLocks/>
          </p:cNvGrpSpPr>
          <p:nvPr/>
        </p:nvGrpSpPr>
        <p:grpSpPr bwMode="auto">
          <a:xfrm>
            <a:off x="576263" y="609600"/>
            <a:ext cx="8415337" cy="5886450"/>
            <a:chOff x="576263" y="609600"/>
            <a:chExt cx="8415337" cy="5886450"/>
          </a:xfrm>
        </p:grpSpPr>
        <p:sp>
          <p:nvSpPr>
            <p:cNvPr id="23" name="Rectangle 3">
              <a:extLst>
                <a:ext uri="{FF2B5EF4-FFF2-40B4-BE49-F238E27FC236}">
                  <a16:creationId xmlns:a16="http://schemas.microsoft.com/office/drawing/2014/main" id="{B0CCF570-4509-4B8C-90AC-D4E0C8415F46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711200" y="609600"/>
              <a:ext cx="8280400" cy="1295400"/>
            </a:xfrm>
            <a:prstGeom prst="rect">
              <a:avLst/>
            </a:prstGeom>
          </p:spPr>
          <p:txBody>
            <a:bodyPr/>
            <a:lstStyle>
              <a:lvl1pPr marL="271463" indent="-271463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BD0D9"/>
                </a:buClr>
                <a:buSzPct val="95000"/>
                <a:buFont typeface="Wingdings 2" pitchFamily="18" charset="2"/>
                <a:buChar char=""/>
                <a:defRPr sz="26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39763" indent="-246063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Wingdings 2" pitchFamily="18" charset="2"/>
                <a:buChar char="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912813" indent="-246063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70000"/>
                <a:buFont typeface="Wingdings 2" pitchFamily="18" charset="2"/>
                <a:buChar char=""/>
                <a:defRPr sz="21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185863" indent="-207963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BD0D9"/>
                </a:buClr>
                <a:buSzPct val="65000"/>
                <a:buFont typeface="Wingdings 2" pitchFamily="18" charset="2"/>
                <a:buChar char="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1462088" indent="-207963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itchFamily="18" charset="2"/>
                <a:buChar char="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  <a:lvl6pPr marL="1919288" indent="-207963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itchFamily="18" charset="2"/>
                <a:buChar char="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6pPr>
              <a:lvl7pPr marL="2376488" indent="-207963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itchFamily="18" charset="2"/>
                <a:buChar char="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7pPr>
              <a:lvl8pPr marL="2833688" indent="-207963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itchFamily="18" charset="2"/>
                <a:buChar char="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8pPr>
              <a:lvl9pPr marL="3290888" indent="-207963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itchFamily="18" charset="2"/>
                <a:buChar char="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9pPr>
            </a:lstStyle>
            <a:p>
              <a:pPr eaLnBrk="1" hangingPunct="1">
                <a:lnSpc>
                  <a:spcPct val="150000"/>
                </a:lnSpc>
                <a:defRPr/>
              </a:pPr>
              <a:r>
                <a:rPr lang="zh-CN" altLang="en-US" b="1" kern="0" dirty="0"/>
                <a:t>构象式的表达方式：</a:t>
              </a:r>
            </a:p>
            <a:p>
              <a:pPr eaLnBrk="1" hangingPunct="1">
                <a:lnSpc>
                  <a:spcPct val="150000"/>
                </a:lnSpc>
                <a:defRPr/>
              </a:pPr>
              <a:r>
                <a:rPr lang="en-US" altLang="zh-CN" sz="2400" b="1" kern="0" dirty="0">
                  <a:solidFill>
                    <a:srgbClr val="FF0000"/>
                  </a:solidFill>
                  <a:latin typeface="Times New Roman" pitchFamily="18" charset="0"/>
                </a:rPr>
                <a:t>Newman </a:t>
              </a:r>
              <a:r>
                <a:rPr lang="zh-CN" altLang="en-US" sz="2400" b="1" kern="0" dirty="0">
                  <a:solidFill>
                    <a:srgbClr val="FF0000"/>
                  </a:solidFill>
                  <a:latin typeface="Times New Roman" pitchFamily="18" charset="0"/>
                </a:rPr>
                <a:t>投影式、锯架式、伞式</a:t>
              </a:r>
              <a:r>
                <a:rPr lang="en-US" altLang="zh-CN" sz="2400" b="1" kern="0" dirty="0">
                  <a:solidFill>
                    <a:srgbClr val="FF0000"/>
                  </a:solidFill>
                  <a:latin typeface="Times New Roman" pitchFamily="18" charset="0"/>
                </a:rPr>
                <a:t>(</a:t>
              </a:r>
              <a:r>
                <a:rPr lang="zh-CN" altLang="en-US" sz="2400" b="1" kern="0" dirty="0">
                  <a:solidFill>
                    <a:srgbClr val="FF0000"/>
                  </a:solidFill>
                  <a:latin typeface="Times New Roman" pitchFamily="18" charset="0"/>
                </a:rPr>
                <a:t>楔形式</a:t>
              </a:r>
              <a:r>
                <a:rPr lang="en-US" altLang="zh-CN" sz="2400" b="1" kern="0" dirty="0">
                  <a:solidFill>
                    <a:srgbClr val="FF0000"/>
                  </a:solidFill>
                  <a:latin typeface="Times New Roman" pitchFamily="18" charset="0"/>
                </a:rPr>
                <a:t>)</a:t>
              </a:r>
            </a:p>
          </p:txBody>
        </p:sp>
        <p:graphicFrame>
          <p:nvGraphicFramePr>
            <p:cNvPr id="27652" name="Object 4">
              <a:extLst>
                <a:ext uri="{FF2B5EF4-FFF2-40B4-BE49-F238E27FC236}">
                  <a16:creationId xmlns:a16="http://schemas.microsoft.com/office/drawing/2014/main" id="{B52D9C70-31FE-4DFB-91B5-1EF322146798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206500" y="2132013"/>
            <a:ext cx="7021513" cy="16287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7808" name="Document" r:id="rId4" imgW="3914775" imgH="971550" progId="ChemWindow.Document">
                    <p:embed/>
                  </p:oleObj>
                </mc:Choice>
                <mc:Fallback>
                  <p:oleObj name="Document" r:id="rId4" imgW="3914775" imgH="971550" progId="ChemWindow.Document">
                    <p:embed/>
                    <p:pic>
                      <p:nvPicPr>
                        <p:cNvPr id="0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06500" y="2132013"/>
                          <a:ext cx="7021513" cy="1628775"/>
                        </a:xfrm>
                        <a:prstGeom prst="rect">
                          <a:avLst/>
                        </a:prstGeom>
                        <a:gradFill rotWithShape="0">
                          <a:gsLst>
                            <a:gs pos="0">
                              <a:srgbClr val="FFFFFF"/>
                            </a:gs>
                            <a:gs pos="50000">
                              <a:srgbClr val="00FFFF"/>
                            </a:gs>
                            <a:gs pos="100000">
                              <a:srgbClr val="FFFFFF"/>
                            </a:gs>
                          </a:gsLst>
                          <a:lin ang="5400000" scaled="1"/>
                        </a:gradFill>
                        <a:ln w="38100">
                          <a:solidFill>
                            <a:srgbClr val="ECBF00"/>
                          </a:solidFill>
                          <a:miter lim="800000"/>
                          <a:headEnd/>
                          <a:tailEnd/>
                        </a:ln>
                        <a:effectLst/>
                        <a:extLs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7653" name="Rectangle 5">
              <a:extLst>
                <a:ext uri="{FF2B5EF4-FFF2-40B4-BE49-F238E27FC236}">
                  <a16:creationId xmlns:a16="http://schemas.microsoft.com/office/drawing/2014/main" id="{EB8B45D6-333B-4DD9-8281-A68D624000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263" y="2132013"/>
              <a:ext cx="533400" cy="15525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kumimoji="1" lang="zh-CN" altLang="en-US" sz="2400" b="1">
                  <a:solidFill>
                    <a:srgbClr val="FF0000"/>
                  </a:solidFill>
                  <a:latin typeface="Times New Roman" panose="02020603050405020304" pitchFamily="18" charset="0"/>
                </a:rPr>
                <a:t>重</a:t>
              </a:r>
            </a:p>
            <a:p>
              <a:pPr>
                <a:spcBef>
                  <a:spcPct val="50000"/>
                </a:spcBef>
              </a:pPr>
              <a:r>
                <a:rPr kumimoji="1" lang="zh-CN" altLang="en-US" sz="2400" b="1">
                  <a:solidFill>
                    <a:srgbClr val="FF0000"/>
                  </a:solidFill>
                  <a:latin typeface="Times New Roman" panose="02020603050405020304" pitchFamily="18" charset="0"/>
                </a:rPr>
                <a:t>叠</a:t>
              </a:r>
            </a:p>
            <a:p>
              <a:pPr>
                <a:spcBef>
                  <a:spcPct val="50000"/>
                </a:spcBef>
              </a:pPr>
              <a:r>
                <a:rPr kumimoji="1" lang="zh-CN" altLang="en-US" sz="2400" b="1">
                  <a:solidFill>
                    <a:srgbClr val="FF0000"/>
                  </a:solidFill>
                  <a:latin typeface="Times New Roman" panose="02020603050405020304" pitchFamily="18" charset="0"/>
                </a:rPr>
                <a:t>式</a:t>
              </a:r>
            </a:p>
          </p:txBody>
        </p:sp>
        <p:sp>
          <p:nvSpPr>
            <p:cNvPr id="27654" name="Rectangle 6">
              <a:extLst>
                <a:ext uri="{FF2B5EF4-FFF2-40B4-BE49-F238E27FC236}">
                  <a16:creationId xmlns:a16="http://schemas.microsoft.com/office/drawing/2014/main" id="{E3B243F8-B348-4DCE-A85E-B29A486D2B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92288" y="3790950"/>
              <a:ext cx="6210300" cy="4000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kumimoji="1" lang="zh-CN" altLang="en-US" sz="2000" b="1">
                  <a:latin typeface="Times New Roman" panose="02020603050405020304" pitchFamily="18" charset="0"/>
                </a:rPr>
                <a:t>楔形式                              锯架式                          纽曼式</a:t>
              </a:r>
              <a:r>
                <a:rPr kumimoji="1" lang="zh-CN" altLang="en-US" b="1">
                  <a:latin typeface="Times New Roman" panose="02020603050405020304" pitchFamily="18" charset="0"/>
                </a:rPr>
                <a:t>  </a:t>
              </a:r>
            </a:p>
          </p:txBody>
        </p:sp>
        <p:graphicFrame>
          <p:nvGraphicFramePr>
            <p:cNvPr id="27655" name="Object 7">
              <a:extLst>
                <a:ext uri="{FF2B5EF4-FFF2-40B4-BE49-F238E27FC236}">
                  <a16:creationId xmlns:a16="http://schemas.microsoft.com/office/drawing/2014/main" id="{B3BFED97-A360-470B-926D-844E0D63DA8B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252538" y="4386263"/>
            <a:ext cx="7019925" cy="17097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7809" name="Document" r:id="rId6" imgW="3895725" imgH="971550" progId="ChemWindow.Document">
                    <p:embed/>
                  </p:oleObj>
                </mc:Choice>
                <mc:Fallback>
                  <p:oleObj name="Document" r:id="rId6" imgW="3895725" imgH="971550" progId="ChemWindow.Document">
                    <p:embed/>
                    <p:pic>
                      <p:nvPicPr>
                        <p:cNvPr id="0" name="Object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52538" y="4386263"/>
                          <a:ext cx="7019925" cy="1709737"/>
                        </a:xfrm>
                        <a:prstGeom prst="rect">
                          <a:avLst/>
                        </a:prstGeom>
                        <a:gradFill rotWithShape="0">
                          <a:gsLst>
                            <a:gs pos="0">
                              <a:srgbClr val="FFFFFF"/>
                            </a:gs>
                            <a:gs pos="100000">
                              <a:srgbClr val="66FFFF"/>
                            </a:gs>
                          </a:gsLst>
                          <a:lin ang="5400000" scaled="1"/>
                        </a:gradFill>
                        <a:ln w="28575">
                          <a:solidFill>
                            <a:schemeClr val="accent2"/>
                          </a:solidFill>
                          <a:miter lim="800000"/>
                          <a:headEnd/>
                          <a:tailEnd/>
                        </a:ln>
                        <a:effectLst/>
                        <a:extLs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7656" name="Text Box 8">
              <a:extLst>
                <a:ext uri="{FF2B5EF4-FFF2-40B4-BE49-F238E27FC236}">
                  <a16:creationId xmlns:a16="http://schemas.microsoft.com/office/drawing/2014/main" id="{08311F4F-C666-48AE-AA98-DCFF52C790B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6263" y="4430713"/>
              <a:ext cx="533400" cy="15525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333399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kumimoji="1" lang="zh-CN" altLang="en-US" sz="2400" b="1">
                  <a:solidFill>
                    <a:srgbClr val="FF0000"/>
                  </a:solidFill>
                  <a:latin typeface="Times New Roman" panose="02020603050405020304" pitchFamily="18" charset="0"/>
                </a:rPr>
                <a:t>交</a:t>
              </a:r>
            </a:p>
            <a:p>
              <a:pPr>
                <a:spcBef>
                  <a:spcPct val="50000"/>
                </a:spcBef>
              </a:pPr>
              <a:r>
                <a:rPr kumimoji="1" lang="zh-CN" altLang="en-US" sz="2400" b="1">
                  <a:solidFill>
                    <a:srgbClr val="FF0000"/>
                  </a:solidFill>
                  <a:latin typeface="Times New Roman" panose="02020603050405020304" pitchFamily="18" charset="0"/>
                </a:rPr>
                <a:t>叉</a:t>
              </a:r>
            </a:p>
            <a:p>
              <a:pPr>
                <a:spcBef>
                  <a:spcPct val="50000"/>
                </a:spcBef>
              </a:pPr>
              <a:r>
                <a:rPr kumimoji="1" lang="zh-CN" altLang="en-US" sz="2400" b="1">
                  <a:solidFill>
                    <a:srgbClr val="FF0000"/>
                  </a:solidFill>
                  <a:latin typeface="Times New Roman" panose="02020603050405020304" pitchFamily="18" charset="0"/>
                </a:rPr>
                <a:t>式</a:t>
              </a:r>
            </a:p>
          </p:txBody>
        </p:sp>
        <p:sp>
          <p:nvSpPr>
            <p:cNvPr id="27657" name="Text Box 9">
              <a:extLst>
                <a:ext uri="{FF2B5EF4-FFF2-40B4-BE49-F238E27FC236}">
                  <a16:creationId xmlns:a16="http://schemas.microsoft.com/office/drawing/2014/main" id="{8863868C-B753-4627-A052-9CC501850F3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27225" y="6096000"/>
              <a:ext cx="6254750" cy="4000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333399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tabLst>
                  <a:tab pos="952500" algn="l"/>
                  <a:tab pos="3343275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tabLst>
                  <a:tab pos="952500" algn="l"/>
                  <a:tab pos="3343275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tabLst>
                  <a:tab pos="952500" algn="l"/>
                  <a:tab pos="3343275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tabLst>
                  <a:tab pos="952500" algn="l"/>
                  <a:tab pos="3343275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tabLst>
                  <a:tab pos="952500" algn="l"/>
                  <a:tab pos="3343275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952500" algn="l"/>
                  <a:tab pos="3343275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952500" algn="l"/>
                  <a:tab pos="3343275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952500" algn="l"/>
                  <a:tab pos="3343275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952500" algn="l"/>
                  <a:tab pos="3343275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kumimoji="1" lang="en-US" altLang="zh-CN" sz="2000" b="1">
                  <a:solidFill>
                    <a:schemeClr val="bg1"/>
                  </a:solidFill>
                  <a:latin typeface="Times New Roman" panose="02020603050405020304" pitchFamily="18" charset="0"/>
                </a:rPr>
                <a:t>  </a:t>
              </a:r>
              <a:r>
                <a:rPr kumimoji="1" lang="zh-CN" altLang="en-US" sz="2000" b="1">
                  <a:latin typeface="Times New Roman" panose="02020603050405020304" pitchFamily="18" charset="0"/>
                </a:rPr>
                <a:t>楔形式                           锯架式                            纽曼式</a:t>
              </a:r>
              <a:endParaRPr kumimoji="1" lang="zh-CN" altLang="en-US" sz="2400">
                <a:latin typeface="Times New Roman" panose="02020603050405020304" pitchFamily="18" charset="0"/>
              </a:endParaRPr>
            </a:p>
          </p:txBody>
        </p:sp>
      </p:grp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EBF3217-2220-43EA-A6C8-516CE0F67F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A2464-8E1C-4BD5-B0D4-B4C87C93840D}" type="datetime11">
              <a:rPr lang="zh-CN" altLang="en-US" smtClean="0"/>
              <a:t>18:38:26</a:t>
            </a:fld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E7E3DDE-77FC-43EC-8428-8E5BE9E66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379CA-290F-4386-B024-4CDB787C03D0}" type="slidenum">
              <a:rPr lang="zh-CN" altLang="en-US" smtClean="0"/>
              <a:t>27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>
            <a:extLst>
              <a:ext uri="{FF2B5EF4-FFF2-40B4-BE49-F238E27FC236}">
                <a16:creationId xmlns:a16="http://schemas.microsoft.com/office/drawing/2014/main" id="{0984C7A0-1C48-4D7B-BCBF-64464C64592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7813"/>
            <a:ext cx="2638425" cy="558800"/>
          </a:xfrm>
        </p:spPr>
        <p:txBody>
          <a:bodyPr/>
          <a:lstStyle/>
          <a:p>
            <a:pPr eaLnBrk="1" hangingPunct="1"/>
            <a:r>
              <a:rPr lang="zh-CN" altLang="en-US" sz="2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乙烷的构象</a:t>
            </a:r>
          </a:p>
        </p:txBody>
      </p:sp>
      <p:graphicFrame>
        <p:nvGraphicFramePr>
          <p:cNvPr id="35851" name="Object 11">
            <a:extLst>
              <a:ext uri="{FF2B5EF4-FFF2-40B4-BE49-F238E27FC236}">
                <a16:creationId xmlns:a16="http://schemas.microsoft.com/office/drawing/2014/main" id="{658057B1-BB05-476A-A051-4D75E9DA4034}"/>
              </a:ext>
            </a:extLst>
          </p:cNvPr>
          <p:cNvGraphicFramePr>
            <a:graphicFrameLocks noGrp="1" noChangeAspect="1"/>
          </p:cNvGraphicFramePr>
          <p:nvPr>
            <p:ph idx="1"/>
          </p:nvPr>
        </p:nvGraphicFramePr>
        <p:xfrm>
          <a:off x="1476375" y="1160463"/>
          <a:ext cx="5868988" cy="4332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709" name="CS ChemDraw Drawing" r:id="rId3" imgW="4705609" imgH="3472965" progId="ChemDraw.Document.6.0">
                  <p:embed/>
                </p:oleObj>
              </mc:Choice>
              <mc:Fallback>
                <p:oleObj name="CS ChemDraw Drawing" r:id="rId3" imgW="4705609" imgH="3472965" progId="ChemDraw.Document.6.0">
                  <p:embed/>
                  <p:pic>
                    <p:nvPicPr>
                      <p:cNvPr id="35851" name="Object 11">
                        <a:extLst>
                          <a:ext uri="{FF2B5EF4-FFF2-40B4-BE49-F238E27FC236}">
                            <a16:creationId xmlns:a16="http://schemas.microsoft.com/office/drawing/2014/main" id="{658057B1-BB05-476A-A051-4D75E9DA4034}"/>
                          </a:ext>
                        </a:extLst>
                      </p:cNvPr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6375" y="1160463"/>
                        <a:ext cx="5868988" cy="43322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6461727-8E8A-4682-9D36-A76CF244ED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ECF36-BB2A-4612-AC6A-3FDDEA63F7B2}" type="datetime11">
              <a:rPr lang="zh-CN" altLang="en-US" smtClean="0"/>
              <a:t>18:38:26</a:t>
            </a:fld>
            <a:endParaRPr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7976E64-E45E-4547-85E5-DCE5C81A2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379CA-290F-4386-B024-4CDB787C03D0}" type="slidenum">
              <a:rPr lang="zh-CN" altLang="en-US" smtClean="0"/>
              <a:t>28</a:t>
            </a:fld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358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358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84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ext Box 3">
            <a:extLst>
              <a:ext uri="{FF2B5EF4-FFF2-40B4-BE49-F238E27FC236}">
                <a16:creationId xmlns:a16="http://schemas.microsoft.com/office/drawing/2014/main" id="{DB302827-72BB-4F4C-B95F-604A84A643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8700" y="4894269"/>
            <a:ext cx="3200400" cy="430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200" b="1" dirty="0">
                <a:solidFill>
                  <a:srgbClr val="663300"/>
                </a:solidFill>
                <a:ea typeface="黑体" panose="02010609060101010101" pitchFamily="49" charset="-122"/>
              </a:rPr>
              <a:t>交叉式（能量较低）</a:t>
            </a:r>
          </a:p>
        </p:txBody>
      </p:sp>
      <p:grpSp>
        <p:nvGrpSpPr>
          <p:cNvPr id="28675" name="组合 8">
            <a:extLst>
              <a:ext uri="{FF2B5EF4-FFF2-40B4-BE49-F238E27FC236}">
                <a16:creationId xmlns:a16="http://schemas.microsoft.com/office/drawing/2014/main" id="{239325B5-348E-4329-BE48-8AEA1276D5FA}"/>
              </a:ext>
            </a:extLst>
          </p:cNvPr>
          <p:cNvGrpSpPr>
            <a:grpSpLocks/>
          </p:cNvGrpSpPr>
          <p:nvPr/>
        </p:nvGrpSpPr>
        <p:grpSpPr bwMode="auto">
          <a:xfrm>
            <a:off x="1522413" y="3352806"/>
            <a:ext cx="3963987" cy="1366838"/>
            <a:chOff x="1446190" y="3433726"/>
            <a:chExt cx="3963988" cy="1366838"/>
          </a:xfrm>
        </p:grpSpPr>
        <p:graphicFrame>
          <p:nvGraphicFramePr>
            <p:cNvPr id="28682" name="Object 4">
              <a:extLst>
                <a:ext uri="{FF2B5EF4-FFF2-40B4-BE49-F238E27FC236}">
                  <a16:creationId xmlns:a16="http://schemas.microsoft.com/office/drawing/2014/main" id="{FECF68FD-33DF-4B2D-BA35-8D71C65FF58B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446190" y="3433726"/>
            <a:ext cx="1304925" cy="13668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8890" r:id="rId3" imgW="580320" imgH="600120" progId="ChemDraw.Document.6.0">
                    <p:embed/>
                  </p:oleObj>
                </mc:Choice>
                <mc:Fallback>
                  <p:oleObj r:id="rId3" imgW="580320" imgH="600120" progId="ChemDraw.Document.6.0">
                    <p:embed/>
                    <p:pic>
                      <p:nvPicPr>
                        <p:cNvPr id="0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46190" y="3433726"/>
                          <a:ext cx="1304925" cy="136683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8683" name="Object 4">
              <a:extLst>
                <a:ext uri="{FF2B5EF4-FFF2-40B4-BE49-F238E27FC236}">
                  <a16:creationId xmlns:a16="http://schemas.microsoft.com/office/drawing/2014/main" id="{BC68ECBB-3E3C-4FE1-961A-EA44B0E24D47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189390" y="3433726"/>
            <a:ext cx="1220788" cy="13652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8891" r:id="rId5" imgW="1220214" imgH="1364753" progId="ChemDraw.Document.6.0">
                    <p:embed/>
                  </p:oleObj>
                </mc:Choice>
                <mc:Fallback>
                  <p:oleObj r:id="rId5" imgW="1220214" imgH="1364753" progId="ChemDraw.Document.6.0">
                    <p:embed/>
                    <p:pic>
                      <p:nvPicPr>
                        <p:cNvPr id="0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89390" y="3433726"/>
                          <a:ext cx="1220788" cy="13652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8676" name="Text Box 5">
            <a:extLst>
              <a:ext uri="{FF2B5EF4-FFF2-40B4-BE49-F238E27FC236}">
                <a16:creationId xmlns:a16="http://schemas.microsoft.com/office/drawing/2014/main" id="{A7DDBBB4-D950-4AE1-BC9D-35115843CE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9525" y="4892681"/>
            <a:ext cx="3124200" cy="43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200" b="1" dirty="0">
                <a:solidFill>
                  <a:srgbClr val="663300"/>
                </a:solidFill>
                <a:ea typeface="黑体" panose="02010609060101010101" pitchFamily="49" charset="-122"/>
              </a:rPr>
              <a:t>重叠式（能量较高）</a:t>
            </a:r>
          </a:p>
        </p:txBody>
      </p:sp>
      <p:sp>
        <p:nvSpPr>
          <p:cNvPr id="28677" name="Text Box 6">
            <a:extLst>
              <a:ext uri="{FF2B5EF4-FFF2-40B4-BE49-F238E27FC236}">
                <a16:creationId xmlns:a16="http://schemas.microsoft.com/office/drawing/2014/main" id="{B8A058E1-9BF9-4CDD-9202-79759B9EA1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8650" y="5410148"/>
            <a:ext cx="6315075" cy="9198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50000"/>
              </a:spcBef>
            </a:pPr>
            <a:r>
              <a:rPr lang="zh-CN" altLang="en-US" sz="2400" b="1" dirty="0">
                <a:solidFill>
                  <a:srgbClr val="FF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  </a:t>
            </a:r>
            <a:r>
              <a:rPr lang="zh-CN" altLang="en-US" sz="2400" b="1" dirty="0">
                <a:solidFill>
                  <a:srgbClr val="FF0000"/>
                </a:solidFill>
                <a:latin typeface="宋体" panose="02010600030101010101" pitchFamily="2" charset="-122"/>
              </a:rPr>
              <a:t>交叉式构象为乙烷的优势构象；原因：原子或基团之间的距离远、斥力小，能量最低。</a:t>
            </a:r>
          </a:p>
        </p:txBody>
      </p:sp>
      <p:pic>
        <p:nvPicPr>
          <p:cNvPr id="28678" name="Picture 8" descr="p150">
            <a:extLst>
              <a:ext uri="{FF2B5EF4-FFF2-40B4-BE49-F238E27FC236}">
                <a16:creationId xmlns:a16="http://schemas.microsoft.com/office/drawing/2014/main" id="{D6695FD4-497E-4D97-A365-C0B2FF22B4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25" t="28508" r="66667" b="51537"/>
          <a:stretch>
            <a:fillRect/>
          </a:stretch>
        </p:blipFill>
        <p:spPr bwMode="auto">
          <a:xfrm>
            <a:off x="6943725" y="2971812"/>
            <a:ext cx="1795463" cy="251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日期占位符 1">
            <a:extLst>
              <a:ext uri="{FF2B5EF4-FFF2-40B4-BE49-F238E27FC236}">
                <a16:creationId xmlns:a16="http://schemas.microsoft.com/office/drawing/2014/main" id="{4A2374E7-D4BD-438A-8023-D57FB37BA1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E5E1F-3B20-4363-8952-32257C41EDBC}" type="datetime11">
              <a:rPr lang="zh-CN" altLang="en-US" smtClean="0"/>
              <a:t>18:38:26</a:t>
            </a:fld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E313C978-A442-43DD-8915-901E378A3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379CA-290F-4386-B024-4CDB787C03D0}" type="slidenum">
              <a:rPr lang="zh-CN" altLang="en-US" smtClean="0"/>
              <a:t>29</a:t>
            </a:fld>
            <a:endParaRPr lang="zh-CN" altLang="en-US"/>
          </a:p>
        </p:txBody>
      </p:sp>
      <p:sp>
        <p:nvSpPr>
          <p:cNvPr id="14" name="Rectangle 4">
            <a:extLst>
              <a:ext uri="{FF2B5EF4-FFF2-40B4-BE49-F238E27FC236}">
                <a16:creationId xmlns:a16="http://schemas.microsoft.com/office/drawing/2014/main" id="{A210C2D3-A5FF-4CF0-8546-F5BD5A28E8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7054" y="533476"/>
            <a:ext cx="480695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zh-CN" altLang="en-US" b="1" dirty="0">
                <a:ea typeface="楷体" panose="02010609060101010101" pitchFamily="49" charset="-122"/>
                <a:cs typeface="Times New Roman" panose="02020603050405020304" pitchFamily="18" charset="0"/>
              </a:rPr>
              <a:t>重叠式与交叉式构象的能量分析</a:t>
            </a:r>
          </a:p>
        </p:txBody>
      </p:sp>
      <p:graphicFrame>
        <p:nvGraphicFramePr>
          <p:cNvPr id="15" name="Object 5">
            <a:extLst>
              <a:ext uri="{FF2B5EF4-FFF2-40B4-BE49-F238E27FC236}">
                <a16:creationId xmlns:a16="http://schemas.microsoft.com/office/drawing/2014/main" id="{FBDB4BC2-626A-4C06-B0CD-612F3820711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08660329"/>
              </p:ext>
            </p:extLst>
          </p:nvPr>
        </p:nvGraphicFramePr>
        <p:xfrm>
          <a:off x="1150904" y="990664"/>
          <a:ext cx="4716462" cy="2214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892" name="CS ChemDraw Drawing" r:id="rId8" imgW="3981898" imgH="1866591" progId="ChemDraw.Document.6.0">
                  <p:embed/>
                </p:oleObj>
              </mc:Choice>
              <mc:Fallback>
                <p:oleObj name="CS ChemDraw Drawing" r:id="rId8" imgW="3981898" imgH="1866591" progId="ChemDraw.Document.6.0">
                  <p:embed/>
                  <p:pic>
                    <p:nvPicPr>
                      <p:cNvPr id="188421" name="Object 5">
                        <a:extLst>
                          <a:ext uri="{FF2B5EF4-FFF2-40B4-BE49-F238E27FC236}">
                            <a16:creationId xmlns:a16="http://schemas.microsoft.com/office/drawing/2014/main" id="{795EE92C-294D-4B36-B87F-E631B451003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50904" y="990664"/>
                        <a:ext cx="4716462" cy="22145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3">
            <a:extLst>
              <a:ext uri="{FF2B5EF4-FFF2-40B4-BE49-F238E27FC236}">
                <a16:creationId xmlns:a16="http://schemas.microsoft.com/office/drawing/2014/main" id="{1A510598-7B18-4B64-B285-82657D24E5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" y="1295400"/>
            <a:ext cx="6445250" cy="492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 sz="2600" b="1">
                <a:solidFill>
                  <a:srgbClr val="FF0000"/>
                </a:solidFill>
              </a:rPr>
              <a:t>烃：</a:t>
            </a:r>
            <a:r>
              <a:rPr kumimoji="1" lang="zh-CN" altLang="en-US" sz="2300" b="1">
                <a:latin typeface="Times New Roman" panose="02020603050405020304" pitchFamily="18" charset="0"/>
              </a:rPr>
              <a:t>分子中只含有</a:t>
            </a:r>
            <a:r>
              <a:rPr kumimoji="1" lang="zh-CN" altLang="en-US" sz="2300" b="1">
                <a:solidFill>
                  <a:srgbClr val="FF0000"/>
                </a:solidFill>
                <a:latin typeface="Times New Roman" panose="02020603050405020304" pitchFamily="18" charset="0"/>
              </a:rPr>
              <a:t>碳原子</a:t>
            </a:r>
            <a:r>
              <a:rPr kumimoji="1" lang="zh-CN" altLang="en-US" sz="2300" b="1">
                <a:solidFill>
                  <a:schemeClr val="tx2"/>
                </a:solidFill>
                <a:latin typeface="Times New Roman" panose="02020603050405020304" pitchFamily="18" charset="0"/>
              </a:rPr>
              <a:t>和</a:t>
            </a:r>
            <a:r>
              <a:rPr kumimoji="1" lang="zh-CN" altLang="en-US" sz="2300" b="1">
                <a:solidFill>
                  <a:srgbClr val="FF0000"/>
                </a:solidFill>
                <a:latin typeface="Times New Roman" panose="02020603050405020304" pitchFamily="18" charset="0"/>
              </a:rPr>
              <a:t>氢原子</a:t>
            </a:r>
            <a:r>
              <a:rPr kumimoji="1" lang="zh-CN" altLang="en-US" sz="2300" b="1">
                <a:latin typeface="Times New Roman" panose="02020603050405020304" pitchFamily="18" charset="0"/>
              </a:rPr>
              <a:t>的化合物。</a:t>
            </a:r>
            <a:endParaRPr kumimoji="1" lang="zh-CN" altLang="en-US" sz="2300">
              <a:latin typeface="Times New Roman" panose="02020603050405020304" pitchFamily="18" charset="0"/>
            </a:endParaRPr>
          </a:p>
        </p:txBody>
      </p:sp>
      <p:sp>
        <p:nvSpPr>
          <p:cNvPr id="4" name="Text Box 4">
            <a:extLst>
              <a:ext uri="{FF2B5EF4-FFF2-40B4-BE49-F238E27FC236}">
                <a16:creationId xmlns:a16="http://schemas.microsoft.com/office/drawing/2014/main" id="{B5396E6F-9481-499E-817D-7955263F8A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47975" y="5638800"/>
            <a:ext cx="54911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 sz="2400">
                <a:latin typeface="Times New Roman" panose="02020603050405020304" pitchFamily="18" charset="0"/>
              </a:rPr>
              <a:t>芳香烃</a:t>
            </a:r>
            <a:r>
              <a:rPr kumimoji="1" lang="en-US" altLang="zh-CN" sz="2400">
                <a:latin typeface="Times New Roman" panose="02020603050405020304" pitchFamily="18" charset="0"/>
              </a:rPr>
              <a:t>——</a:t>
            </a:r>
            <a:r>
              <a:rPr kumimoji="1" lang="zh-CN" altLang="en-US" sz="2400">
                <a:latin typeface="Times New Roman" panose="02020603050405020304" pitchFamily="18" charset="0"/>
              </a:rPr>
              <a:t>单环芳烃、多环芳烃</a:t>
            </a:r>
          </a:p>
        </p:txBody>
      </p:sp>
      <p:grpSp>
        <p:nvGrpSpPr>
          <p:cNvPr id="5" name="Group 5">
            <a:extLst>
              <a:ext uri="{FF2B5EF4-FFF2-40B4-BE49-F238E27FC236}">
                <a16:creationId xmlns:a16="http://schemas.microsoft.com/office/drawing/2014/main" id="{A4E89E78-8F8C-4986-9B22-A274A1494B49}"/>
              </a:ext>
            </a:extLst>
          </p:cNvPr>
          <p:cNvGrpSpPr>
            <a:grpSpLocks/>
          </p:cNvGrpSpPr>
          <p:nvPr/>
        </p:nvGrpSpPr>
        <p:grpSpPr bwMode="auto">
          <a:xfrm>
            <a:off x="152400" y="2678113"/>
            <a:ext cx="1035050" cy="2339975"/>
            <a:chOff x="187" y="1877"/>
            <a:chExt cx="652" cy="1474"/>
          </a:xfrm>
        </p:grpSpPr>
        <p:sp>
          <p:nvSpPr>
            <p:cNvPr id="6166" name="Text Box 6">
              <a:extLst>
                <a:ext uri="{FF2B5EF4-FFF2-40B4-BE49-F238E27FC236}">
                  <a16:creationId xmlns:a16="http://schemas.microsoft.com/office/drawing/2014/main" id="{8282BDE2-B94A-42C7-A025-35FBBB0EA11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" y="2415"/>
              <a:ext cx="368" cy="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zh-CN" altLang="en-US" sz="3600" b="1">
                  <a:latin typeface="Times New Roman" panose="02020603050405020304" pitchFamily="18" charset="0"/>
                </a:rPr>
                <a:t>烃</a:t>
              </a:r>
            </a:p>
          </p:txBody>
        </p:sp>
        <p:sp>
          <p:nvSpPr>
            <p:cNvPr id="6167" name="AutoShape 7">
              <a:extLst>
                <a:ext uri="{FF2B5EF4-FFF2-40B4-BE49-F238E27FC236}">
                  <a16:creationId xmlns:a16="http://schemas.microsoft.com/office/drawing/2014/main" id="{CB2A047B-766E-4B3B-93CE-65276E4247C0}"/>
                </a:ext>
              </a:extLst>
            </p:cNvPr>
            <p:cNvSpPr>
              <a:spLocks/>
            </p:cNvSpPr>
            <p:nvPr/>
          </p:nvSpPr>
          <p:spPr bwMode="auto">
            <a:xfrm>
              <a:off x="640" y="1877"/>
              <a:ext cx="199" cy="1474"/>
            </a:xfrm>
            <a:prstGeom prst="leftBrace">
              <a:avLst>
                <a:gd name="adj1" fmla="val 61725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D80CC61A-89AE-4DFD-BDEE-E15C2E1C1BE2}"/>
              </a:ext>
            </a:extLst>
          </p:cNvPr>
          <p:cNvGrpSpPr>
            <a:grpSpLocks/>
          </p:cNvGrpSpPr>
          <p:nvPr/>
        </p:nvGrpSpPr>
        <p:grpSpPr bwMode="auto">
          <a:xfrm>
            <a:off x="1263650" y="2046288"/>
            <a:ext cx="6280150" cy="1754187"/>
            <a:chOff x="720" y="1565"/>
            <a:chExt cx="3956" cy="1114"/>
          </a:xfrm>
        </p:grpSpPr>
        <p:sp>
          <p:nvSpPr>
            <p:cNvPr id="6163" name="Text Box 9">
              <a:extLst>
                <a:ext uri="{FF2B5EF4-FFF2-40B4-BE49-F238E27FC236}">
                  <a16:creationId xmlns:a16="http://schemas.microsoft.com/office/drawing/2014/main" id="{F36270F4-1D80-4D73-9760-68FB07BE0F4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20" y="1818"/>
              <a:ext cx="992" cy="29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zh-CN" altLang="en-US" sz="2400" b="1" dirty="0">
                  <a:latin typeface="Times New Roman" panose="02020603050405020304" pitchFamily="18" charset="0"/>
                </a:rPr>
                <a:t>开链烃</a:t>
              </a:r>
            </a:p>
          </p:txBody>
        </p:sp>
        <p:sp>
          <p:nvSpPr>
            <p:cNvPr id="6164" name="Text Box 10">
              <a:extLst>
                <a:ext uri="{FF2B5EF4-FFF2-40B4-BE49-F238E27FC236}">
                  <a16:creationId xmlns:a16="http://schemas.microsoft.com/office/drawing/2014/main" id="{CDF7100E-B077-4000-8C30-EACF2FE5893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1565"/>
              <a:ext cx="2804" cy="111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zh-CN" altLang="en-US" sz="2400">
                  <a:latin typeface="Times New Roman" panose="02020603050405020304" pitchFamily="18" charset="0"/>
                </a:rPr>
                <a:t>饱和脂肪烃 </a:t>
              </a:r>
              <a:r>
                <a:rPr kumimoji="1" lang="en-US" altLang="zh-CN" sz="2400">
                  <a:latin typeface="Times New Roman" panose="02020603050405020304" pitchFamily="18" charset="0"/>
                </a:rPr>
                <a:t>—— </a:t>
              </a:r>
              <a:r>
                <a:rPr kumimoji="1" lang="zh-CN" altLang="en-US" sz="2400" b="1">
                  <a:solidFill>
                    <a:srgbClr val="FF0000"/>
                  </a:solidFill>
                  <a:latin typeface="Times New Roman" panose="02020603050405020304" pitchFamily="18" charset="0"/>
                </a:rPr>
                <a:t>烷烃</a:t>
              </a:r>
            </a:p>
            <a:p>
              <a:pPr eaLnBrk="1" hangingPunct="1">
                <a:spcBef>
                  <a:spcPct val="50000"/>
                </a:spcBef>
              </a:pPr>
              <a:endParaRPr kumimoji="1" lang="zh-CN" altLang="en-US" sz="800">
                <a:latin typeface="Times New Roman" panose="02020603050405020304" pitchFamily="18" charset="0"/>
              </a:endParaRPr>
            </a:p>
            <a:p>
              <a:pPr eaLnBrk="1" hangingPunct="1">
                <a:spcBef>
                  <a:spcPct val="50000"/>
                </a:spcBef>
              </a:pPr>
              <a:r>
                <a:rPr kumimoji="1" lang="zh-CN" altLang="en-US" sz="2400">
                  <a:latin typeface="Times New Roman" panose="02020603050405020304" pitchFamily="18" charset="0"/>
                </a:rPr>
                <a:t>不饱和脂肪烃</a:t>
              </a:r>
              <a:r>
                <a:rPr kumimoji="1" lang="en-US" altLang="zh-CN" sz="2400">
                  <a:latin typeface="Times New Roman" panose="02020603050405020304" pitchFamily="18" charset="0"/>
                </a:rPr>
                <a:t>——</a:t>
              </a:r>
              <a:r>
                <a:rPr kumimoji="1" lang="zh-CN" altLang="en-US" sz="2400">
                  <a:latin typeface="Times New Roman" panose="02020603050405020304" pitchFamily="18" charset="0"/>
                </a:rPr>
                <a:t>烯烃、炔烃</a:t>
              </a:r>
            </a:p>
            <a:p>
              <a:pPr eaLnBrk="1" hangingPunct="1">
                <a:spcBef>
                  <a:spcPct val="50000"/>
                </a:spcBef>
              </a:pPr>
              <a:endParaRPr kumimoji="1" lang="zh-CN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6165" name="AutoShape 12">
              <a:extLst>
                <a:ext uri="{FF2B5EF4-FFF2-40B4-BE49-F238E27FC236}">
                  <a16:creationId xmlns:a16="http://schemas.microsoft.com/office/drawing/2014/main" id="{F2A01F86-D6BE-437F-A262-8024E103D245}"/>
                </a:ext>
              </a:extLst>
            </p:cNvPr>
            <p:cNvSpPr>
              <a:spLocks/>
            </p:cNvSpPr>
            <p:nvPr/>
          </p:nvSpPr>
          <p:spPr bwMode="auto">
            <a:xfrm>
              <a:off x="1633" y="1678"/>
              <a:ext cx="198" cy="539"/>
            </a:xfrm>
            <a:prstGeom prst="leftBrace">
              <a:avLst>
                <a:gd name="adj1" fmla="val 22685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  <p:grpSp>
        <p:nvGrpSpPr>
          <p:cNvPr id="13" name="Group 13">
            <a:extLst>
              <a:ext uri="{FF2B5EF4-FFF2-40B4-BE49-F238E27FC236}">
                <a16:creationId xmlns:a16="http://schemas.microsoft.com/office/drawing/2014/main" id="{79E79447-4A53-4FEF-9518-025F8051957B}"/>
              </a:ext>
            </a:extLst>
          </p:cNvPr>
          <p:cNvGrpSpPr>
            <a:grpSpLocks/>
          </p:cNvGrpSpPr>
          <p:nvPr/>
        </p:nvGrpSpPr>
        <p:grpSpPr bwMode="auto">
          <a:xfrm>
            <a:off x="1303338" y="4152900"/>
            <a:ext cx="1589087" cy="1709738"/>
            <a:chOff x="745" y="2897"/>
            <a:chExt cx="1001" cy="1077"/>
          </a:xfrm>
        </p:grpSpPr>
        <p:sp>
          <p:nvSpPr>
            <p:cNvPr id="6161" name="Text Box 14">
              <a:extLst>
                <a:ext uri="{FF2B5EF4-FFF2-40B4-BE49-F238E27FC236}">
                  <a16:creationId xmlns:a16="http://schemas.microsoft.com/office/drawing/2014/main" id="{8E2243C5-A0F1-40FB-81F9-3A342093EE3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5" y="3261"/>
              <a:ext cx="839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zh-CN" altLang="en-US" sz="2400" b="1" dirty="0">
                  <a:latin typeface="Times New Roman" panose="02020603050405020304" pitchFamily="18" charset="0"/>
                </a:rPr>
                <a:t>环烃</a:t>
              </a:r>
            </a:p>
          </p:txBody>
        </p:sp>
        <p:sp>
          <p:nvSpPr>
            <p:cNvPr id="6162" name="AutoShape 15">
              <a:extLst>
                <a:ext uri="{FF2B5EF4-FFF2-40B4-BE49-F238E27FC236}">
                  <a16:creationId xmlns:a16="http://schemas.microsoft.com/office/drawing/2014/main" id="{0959938D-87F4-4381-B3AC-BCF48EE5822E}"/>
                </a:ext>
              </a:extLst>
            </p:cNvPr>
            <p:cNvSpPr>
              <a:spLocks/>
            </p:cNvSpPr>
            <p:nvPr/>
          </p:nvSpPr>
          <p:spPr bwMode="auto">
            <a:xfrm>
              <a:off x="1519" y="2897"/>
              <a:ext cx="227" cy="1077"/>
            </a:xfrm>
            <a:prstGeom prst="leftBrace">
              <a:avLst>
                <a:gd name="adj1" fmla="val 39537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  <p:grpSp>
        <p:nvGrpSpPr>
          <p:cNvPr id="16" name="Group 16">
            <a:extLst>
              <a:ext uri="{FF2B5EF4-FFF2-40B4-BE49-F238E27FC236}">
                <a16:creationId xmlns:a16="http://schemas.microsoft.com/office/drawing/2014/main" id="{7E2D9F31-A1C8-4F55-97E7-7CC97D83C8C3}"/>
              </a:ext>
            </a:extLst>
          </p:cNvPr>
          <p:cNvGrpSpPr>
            <a:grpSpLocks/>
          </p:cNvGrpSpPr>
          <p:nvPr/>
        </p:nvGrpSpPr>
        <p:grpSpPr bwMode="auto">
          <a:xfrm>
            <a:off x="2847975" y="3478213"/>
            <a:ext cx="6119813" cy="1724025"/>
            <a:chOff x="1718" y="2472"/>
            <a:chExt cx="3855" cy="1086"/>
          </a:xfrm>
        </p:grpSpPr>
        <p:sp>
          <p:nvSpPr>
            <p:cNvPr id="6153" name="Text Box 17">
              <a:extLst>
                <a:ext uri="{FF2B5EF4-FFF2-40B4-BE49-F238E27FC236}">
                  <a16:creationId xmlns:a16="http://schemas.microsoft.com/office/drawing/2014/main" id="{87C7BD1C-FC3E-4A42-9BC6-D4C007034D7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18" y="2755"/>
              <a:ext cx="70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zh-CN" altLang="en-US" sz="2400">
                  <a:latin typeface="Times New Roman" panose="02020603050405020304" pitchFamily="18" charset="0"/>
                </a:rPr>
                <a:t>脂环烃</a:t>
              </a:r>
            </a:p>
          </p:txBody>
        </p:sp>
        <p:sp>
          <p:nvSpPr>
            <p:cNvPr id="6154" name="Text Box 18">
              <a:extLst>
                <a:ext uri="{FF2B5EF4-FFF2-40B4-BE49-F238E27FC236}">
                  <a16:creationId xmlns:a16="http://schemas.microsoft.com/office/drawing/2014/main" id="{CE5163BB-D233-4B6E-ACBA-7C49F774433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40" y="2472"/>
              <a:ext cx="30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zh-CN" altLang="en-US" sz="2400">
                  <a:latin typeface="Times New Roman" panose="02020603050405020304" pitchFamily="18" charset="0"/>
                </a:rPr>
                <a:t>单环</a:t>
              </a:r>
              <a:r>
                <a:rPr kumimoji="1" lang="en-US" altLang="zh-CN" sz="2400">
                  <a:latin typeface="Times New Roman" panose="02020603050405020304" pitchFamily="18" charset="0"/>
                </a:rPr>
                <a:t>——</a:t>
              </a:r>
              <a:r>
                <a:rPr kumimoji="1" lang="zh-CN" altLang="en-US" sz="2400">
                  <a:latin typeface="Times New Roman" panose="02020603050405020304" pitchFamily="18" charset="0"/>
                </a:rPr>
                <a:t>环烷烃、环烯烃、环炔烃</a:t>
              </a:r>
            </a:p>
          </p:txBody>
        </p:sp>
        <p:sp>
          <p:nvSpPr>
            <p:cNvPr id="6155" name="Text Box 19">
              <a:extLst>
                <a:ext uri="{FF2B5EF4-FFF2-40B4-BE49-F238E27FC236}">
                  <a16:creationId xmlns:a16="http://schemas.microsoft.com/office/drawing/2014/main" id="{DFC1E650-3AE9-4B99-9F0A-12148DF8625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11" y="3124"/>
              <a:ext cx="567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zh-CN" altLang="en-US" sz="2400">
                  <a:latin typeface="Times New Roman" panose="02020603050405020304" pitchFamily="18" charset="0"/>
                </a:rPr>
                <a:t>多环</a:t>
              </a:r>
            </a:p>
          </p:txBody>
        </p:sp>
        <p:sp>
          <p:nvSpPr>
            <p:cNvPr id="6156" name="Text Box 20">
              <a:extLst>
                <a:ext uri="{FF2B5EF4-FFF2-40B4-BE49-F238E27FC236}">
                  <a16:creationId xmlns:a16="http://schemas.microsoft.com/office/drawing/2014/main" id="{EFF7965A-FD85-4CCB-98C0-B83F2BB444C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07" y="2925"/>
              <a:ext cx="596" cy="6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zh-CN" altLang="en-US" sz="2400">
                  <a:latin typeface="Times New Roman" panose="02020603050405020304" pitchFamily="18" charset="0"/>
                </a:rPr>
                <a:t>螺环</a:t>
              </a:r>
            </a:p>
            <a:p>
              <a:pPr eaLnBrk="1" hangingPunct="1">
                <a:spcBef>
                  <a:spcPct val="50000"/>
                </a:spcBef>
              </a:pPr>
              <a:r>
                <a:rPr kumimoji="1" lang="zh-CN" altLang="en-US" sz="2400">
                  <a:latin typeface="Times New Roman" panose="02020603050405020304" pitchFamily="18" charset="0"/>
                </a:rPr>
                <a:t>桥环</a:t>
              </a:r>
            </a:p>
          </p:txBody>
        </p:sp>
        <p:sp>
          <p:nvSpPr>
            <p:cNvPr id="6157" name="Text Box 21">
              <a:extLst>
                <a:ext uri="{FF2B5EF4-FFF2-40B4-BE49-F238E27FC236}">
                  <a16:creationId xmlns:a16="http://schemas.microsoft.com/office/drawing/2014/main" id="{4061A201-901E-4CF3-8D83-385E1E5E581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87" y="3067"/>
              <a:ext cx="133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zh-CN" altLang="en-US" sz="2400">
                  <a:latin typeface="Times New Roman" panose="02020603050405020304" pitchFamily="18" charset="0"/>
                </a:rPr>
                <a:t>饱和、不饱和</a:t>
              </a:r>
            </a:p>
          </p:txBody>
        </p:sp>
        <p:sp>
          <p:nvSpPr>
            <p:cNvPr id="6158" name="AutoShape 22">
              <a:extLst>
                <a:ext uri="{FF2B5EF4-FFF2-40B4-BE49-F238E27FC236}">
                  <a16:creationId xmlns:a16="http://schemas.microsoft.com/office/drawing/2014/main" id="{20E201BD-3BC6-407E-9A9D-4DE3754F0F8F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0" y="2557"/>
              <a:ext cx="141" cy="681"/>
            </a:xfrm>
            <a:prstGeom prst="leftBrace">
              <a:avLst>
                <a:gd name="adj1" fmla="val 40248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6159" name="AutoShape 23">
              <a:extLst>
                <a:ext uri="{FF2B5EF4-FFF2-40B4-BE49-F238E27FC236}">
                  <a16:creationId xmlns:a16="http://schemas.microsoft.com/office/drawing/2014/main" id="{F2998919-461B-47B2-A14F-F3CB8CBE3109}"/>
                </a:ext>
              </a:extLst>
            </p:cNvPr>
            <p:cNvSpPr>
              <a:spLocks/>
            </p:cNvSpPr>
            <p:nvPr/>
          </p:nvSpPr>
          <p:spPr bwMode="auto">
            <a:xfrm>
              <a:off x="2993" y="3039"/>
              <a:ext cx="114" cy="425"/>
            </a:xfrm>
            <a:prstGeom prst="leftBrace">
              <a:avLst>
                <a:gd name="adj1" fmla="val 31067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6160" name="AutoShape 24">
              <a:extLst>
                <a:ext uri="{FF2B5EF4-FFF2-40B4-BE49-F238E27FC236}">
                  <a16:creationId xmlns:a16="http://schemas.microsoft.com/office/drawing/2014/main" id="{C508BC9F-FF8E-4834-BE3E-33041913E84D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7" y="3039"/>
              <a:ext cx="170" cy="453"/>
            </a:xfrm>
            <a:prstGeom prst="rightBrace">
              <a:avLst>
                <a:gd name="adj1" fmla="val 22206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  <p:sp>
        <p:nvSpPr>
          <p:cNvPr id="28" name="矩形 27">
            <a:extLst>
              <a:ext uri="{FF2B5EF4-FFF2-40B4-BE49-F238E27FC236}">
                <a16:creationId xmlns:a16="http://schemas.microsoft.com/office/drawing/2014/main" id="{C6B27795-E06B-441D-986B-03FF5E7A1A25}"/>
              </a:ext>
            </a:extLst>
          </p:cNvPr>
          <p:cNvSpPr/>
          <p:nvPr/>
        </p:nvSpPr>
        <p:spPr>
          <a:xfrm>
            <a:off x="77788" y="381000"/>
            <a:ext cx="3805237" cy="609600"/>
          </a:xfrm>
          <a:prstGeom prst="rect">
            <a:avLst/>
          </a:prstGeom>
        </p:spPr>
        <p:txBody>
          <a:bodyPr>
            <a:spAutoFit/>
          </a:bodyPr>
          <a:lstStyle/>
          <a:p>
            <a:pPr marL="715963" indent="-715963">
              <a:lnSpc>
                <a:spcPct val="120000"/>
              </a:lnSpc>
              <a:spcBef>
                <a:spcPct val="20000"/>
              </a:spcBef>
              <a:buClr>
                <a:srgbClr val="0BD0D9"/>
              </a:buClr>
              <a:buSzPct val="95000"/>
              <a:defRPr/>
            </a:pPr>
            <a:r>
              <a:rPr lang="en-US" altLang="zh-CN" sz="2800" b="1" kern="0" dirty="0">
                <a:solidFill>
                  <a:srgbClr val="04617B"/>
                </a:solidFill>
                <a:ea typeface="宋体"/>
              </a:rPr>
              <a:t>2.1   Alkanes — </a:t>
            </a:r>
            <a:r>
              <a:rPr lang="zh-CN" altLang="en-US" sz="2800" b="1" kern="0" dirty="0">
                <a:solidFill>
                  <a:srgbClr val="04617B"/>
                </a:solidFill>
                <a:ea typeface="宋体"/>
              </a:rPr>
              <a:t>烷烃</a:t>
            </a:r>
            <a:endParaRPr lang="en-US" altLang="zh-CN" sz="2800" b="1" kern="0" dirty="0">
              <a:solidFill>
                <a:srgbClr val="04617B"/>
              </a:solidFill>
              <a:ea typeface="宋体"/>
            </a:endParaRPr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37CA4195-A2E5-4763-BAA9-E3F7755ED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D265E1-075D-40ED-9732-C39A3DE4B6FC}" type="datetime11">
              <a:rPr lang="zh-CN" altLang="en-US" smtClean="0"/>
              <a:t>18:38:25</a:t>
            </a:fld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9B7E9AA-CD75-4B57-B54A-DB36B3561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379CA-290F-4386-B024-4CDB787C03D0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utoUpdateAnimBg="0"/>
      <p:bldP spid="4" grpId="0"/>
      <p:bldP spid="2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>
            <a:extLst>
              <a:ext uri="{FF2B5EF4-FFF2-40B4-BE49-F238E27FC236}">
                <a16:creationId xmlns:a16="http://schemas.microsoft.com/office/drawing/2014/main" id="{30749A45-9BBE-4B92-B3CA-2BE59998C2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" y="627063"/>
            <a:ext cx="2971800" cy="515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33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10000"/>
              </a:lnSpc>
              <a:spcBef>
                <a:spcPct val="50000"/>
              </a:spcBef>
              <a:buFont typeface="Wingdings" panose="05000000000000000000" pitchFamily="2" charset="2"/>
              <a:buChar char="Ø"/>
            </a:pPr>
            <a:r>
              <a:rPr kumimoji="1" lang="zh-CN" altLang="en-US" sz="2500" b="1">
                <a:latin typeface="Times New Roman" panose="02020603050405020304" pitchFamily="18" charset="0"/>
              </a:rPr>
              <a:t>乙烷的不同构象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6A0E8186-D2B4-4985-89CD-FF9BC249B356}"/>
              </a:ext>
            </a:extLst>
          </p:cNvPr>
          <p:cNvGrpSpPr>
            <a:grpSpLocks/>
          </p:cNvGrpSpPr>
          <p:nvPr/>
        </p:nvGrpSpPr>
        <p:grpSpPr bwMode="auto">
          <a:xfrm>
            <a:off x="152400" y="762000"/>
            <a:ext cx="9196388" cy="5943600"/>
            <a:chOff x="152400" y="762000"/>
            <a:chExt cx="9196388" cy="5943600"/>
          </a:xfrm>
        </p:grpSpPr>
        <p:grpSp>
          <p:nvGrpSpPr>
            <p:cNvPr id="29700" name="组合 1">
              <a:extLst>
                <a:ext uri="{FF2B5EF4-FFF2-40B4-BE49-F238E27FC236}">
                  <a16:creationId xmlns:a16="http://schemas.microsoft.com/office/drawing/2014/main" id="{D5CB73E0-2CB1-4CF7-86C8-4438C4BB947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52400" y="762000"/>
              <a:ext cx="9196388" cy="5943600"/>
              <a:chOff x="152400" y="762000"/>
              <a:chExt cx="9196388" cy="5943600"/>
            </a:xfrm>
          </p:grpSpPr>
          <p:sp>
            <p:nvSpPr>
              <p:cNvPr id="29704" name="Text Box 3">
                <a:extLst>
                  <a:ext uri="{FF2B5EF4-FFF2-40B4-BE49-F238E27FC236}">
                    <a16:creationId xmlns:a16="http://schemas.microsoft.com/office/drawing/2014/main" id="{8C88B1EC-0858-417D-AD0D-49DC860592D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105400" y="762000"/>
                <a:ext cx="4243388" cy="123507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333399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tabLst>
                    <a:tab pos="182563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tabLst>
                    <a:tab pos="182563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tabLst>
                    <a:tab pos="182563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tabLst>
                    <a:tab pos="182563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tabLst>
                    <a:tab pos="182563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82563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82563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82563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82563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kumimoji="1" lang="en-US" altLang="zh-CN" b="1">
                    <a:latin typeface="Times New Roman" panose="02020603050405020304" pitchFamily="18" charset="0"/>
                  </a:rPr>
                  <a:t>• </a:t>
                </a:r>
                <a:r>
                  <a:rPr kumimoji="1" lang="zh-CN" altLang="en-US" sz="2000" b="1">
                    <a:latin typeface="Times New Roman" panose="02020603050405020304" pitchFamily="18" charset="0"/>
                  </a:rPr>
                  <a:t>转动能：</a:t>
                </a:r>
                <a:r>
                  <a:rPr kumimoji="1" lang="en-US" altLang="zh-CN" sz="2000" b="1">
                    <a:latin typeface="Times New Roman" panose="02020603050405020304" pitchFamily="18" charset="0"/>
                  </a:rPr>
                  <a:t>12.1kJ/mol</a:t>
                </a:r>
              </a:p>
              <a:p>
                <a:pPr>
                  <a:spcBef>
                    <a:spcPct val="50000"/>
                  </a:spcBef>
                  <a:buFontTx/>
                  <a:buChar char="•"/>
                </a:pPr>
                <a:r>
                  <a:rPr kumimoji="1" lang="en-US" altLang="zh-CN" sz="2000" b="1">
                    <a:latin typeface="Times New Roman" panose="02020603050405020304" pitchFamily="18" charset="0"/>
                  </a:rPr>
                  <a:t> </a:t>
                </a:r>
                <a:r>
                  <a:rPr kumimoji="1" lang="zh-CN" altLang="en-US" sz="2000" b="1">
                    <a:latin typeface="Times New Roman" panose="02020603050405020304" pitchFamily="18" charset="0"/>
                  </a:rPr>
                  <a:t>每对重叠氢  </a:t>
                </a:r>
                <a:r>
                  <a:rPr kumimoji="1" lang="en-US" altLang="zh-CN" sz="2000" b="1">
                    <a:latin typeface="Times New Roman" panose="02020603050405020304" pitchFamily="18" charset="0"/>
                  </a:rPr>
                  <a:t>H-C-C-H</a:t>
                </a:r>
              </a:p>
              <a:p>
                <a:pPr>
                  <a:lnSpc>
                    <a:spcPct val="70000"/>
                  </a:lnSpc>
                  <a:spcBef>
                    <a:spcPct val="50000"/>
                  </a:spcBef>
                </a:pPr>
                <a:r>
                  <a:rPr kumimoji="1" lang="en-US" altLang="zh-CN" sz="2000" b="1">
                    <a:latin typeface="Times New Roman" panose="02020603050405020304" pitchFamily="18" charset="0"/>
                  </a:rPr>
                  <a:t>  </a:t>
                </a:r>
                <a:r>
                  <a:rPr kumimoji="1" lang="zh-CN" altLang="en-US" sz="2000" b="1">
                    <a:solidFill>
                      <a:srgbClr val="FF0000"/>
                    </a:solidFill>
                    <a:latin typeface="Times New Roman" panose="02020603050405020304" pitchFamily="18" charset="0"/>
                  </a:rPr>
                  <a:t>重叠张力</a:t>
                </a:r>
                <a:r>
                  <a:rPr kumimoji="1" lang="en-US" altLang="zh-CN" sz="2000" b="1">
                    <a:solidFill>
                      <a:srgbClr val="FF0000"/>
                    </a:solidFill>
                    <a:latin typeface="Times New Roman" panose="02020603050405020304" pitchFamily="18" charset="0"/>
                  </a:rPr>
                  <a:t>(</a:t>
                </a:r>
                <a:r>
                  <a:rPr kumimoji="1" lang="zh-CN" altLang="en-US" sz="2000" b="1">
                    <a:solidFill>
                      <a:srgbClr val="FF0000"/>
                    </a:solidFill>
                    <a:latin typeface="Times New Roman" panose="02020603050405020304" pitchFamily="18" charset="0"/>
                  </a:rPr>
                  <a:t>扭转张力</a:t>
                </a:r>
                <a:r>
                  <a:rPr kumimoji="1" lang="en-US" altLang="zh-CN" sz="2000" b="1">
                    <a:solidFill>
                      <a:srgbClr val="FF0000"/>
                    </a:solidFill>
                    <a:latin typeface="Times New Roman" panose="02020603050405020304" pitchFamily="18" charset="0"/>
                  </a:rPr>
                  <a:t>)</a:t>
                </a:r>
                <a:r>
                  <a:rPr kumimoji="1" lang="zh-CN" altLang="en-US" sz="2000" b="1">
                    <a:latin typeface="Times New Roman" panose="02020603050405020304" pitchFamily="18" charset="0"/>
                  </a:rPr>
                  <a:t>：</a:t>
                </a:r>
                <a:r>
                  <a:rPr kumimoji="1" lang="en-US" altLang="zh-CN" sz="2000" b="1">
                    <a:latin typeface="Times New Roman" panose="02020603050405020304" pitchFamily="18" charset="0"/>
                  </a:rPr>
                  <a:t>~4.2 kJ/mol</a:t>
                </a:r>
                <a:endParaRPr kumimoji="1" lang="en-US" altLang="zh-CN" sz="20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9705" name="Text Box 4">
                <a:extLst>
                  <a:ext uri="{FF2B5EF4-FFF2-40B4-BE49-F238E27FC236}">
                    <a16:creationId xmlns:a16="http://schemas.microsoft.com/office/drawing/2014/main" id="{24DAF6D9-0E3E-4740-9565-3087FCBECAE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105400" y="2097088"/>
                <a:ext cx="3957638" cy="124936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333399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marL="179388" indent="-179388" eaLnBrk="0" hangingPunct="0">
                  <a:tabLst>
                    <a:tab pos="284163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tabLst>
                    <a:tab pos="284163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tabLst>
                    <a:tab pos="284163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tabLst>
                    <a:tab pos="284163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tabLst>
                    <a:tab pos="284163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284163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284163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284163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284163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lnSpc>
                    <a:spcPct val="130000"/>
                  </a:lnSpc>
                  <a:spcBef>
                    <a:spcPct val="20000"/>
                  </a:spcBef>
                </a:pPr>
                <a:r>
                  <a:rPr kumimoji="1" lang="en-US" altLang="zh-CN" b="1">
                    <a:latin typeface="Times New Roman" panose="02020603050405020304" pitchFamily="18" charset="0"/>
                  </a:rPr>
                  <a:t> </a:t>
                </a:r>
                <a:r>
                  <a:rPr kumimoji="1" lang="en-US" altLang="zh-CN" sz="2000" b="1">
                    <a:latin typeface="Times New Roman" panose="02020603050405020304" pitchFamily="18" charset="0"/>
                  </a:rPr>
                  <a:t>• </a:t>
                </a:r>
                <a:r>
                  <a:rPr kumimoji="1" lang="zh-CN" altLang="en-US" sz="2000" b="1">
                    <a:latin typeface="Times New Roman" panose="02020603050405020304" pitchFamily="18" charset="0"/>
                  </a:rPr>
                  <a:t>室温下，构象异构体处于快速转化的动态平衡中，某一构象停留时间极短</a:t>
                </a:r>
                <a:r>
                  <a:rPr kumimoji="1" lang="en-US" altLang="zh-CN" sz="2000" b="1">
                    <a:latin typeface="Times New Roman" panose="02020603050405020304" pitchFamily="18" charset="0"/>
                  </a:rPr>
                  <a:t>(&lt;10</a:t>
                </a:r>
                <a:r>
                  <a:rPr kumimoji="1" lang="en-US" altLang="zh-CN" sz="2000" b="1" baseline="30000">
                    <a:latin typeface="Times New Roman" panose="02020603050405020304" pitchFamily="18" charset="0"/>
                  </a:rPr>
                  <a:t>-6</a:t>
                </a:r>
                <a:r>
                  <a:rPr kumimoji="1" lang="zh-CN" altLang="en-US" sz="2000" b="1">
                    <a:latin typeface="Times New Roman" panose="02020603050405020304" pitchFamily="18" charset="0"/>
                  </a:rPr>
                  <a:t>秒</a:t>
                </a:r>
                <a:r>
                  <a:rPr kumimoji="1" lang="en-US" altLang="zh-CN" sz="2000" b="1">
                    <a:latin typeface="Times New Roman" panose="02020603050405020304" pitchFamily="18" charset="0"/>
                  </a:rPr>
                  <a:t>)</a:t>
                </a:r>
                <a:r>
                  <a:rPr kumimoji="1" lang="zh-CN" altLang="en-US" sz="2000" b="1">
                    <a:solidFill>
                      <a:srgbClr val="FF0000"/>
                    </a:solidFill>
                    <a:latin typeface="Times New Roman" panose="02020603050405020304" pitchFamily="18" charset="0"/>
                  </a:rPr>
                  <a:t>不能分离</a:t>
                </a:r>
                <a:r>
                  <a:rPr kumimoji="1" lang="zh-CN" altLang="en-US" sz="2000" b="1">
                    <a:solidFill>
                      <a:schemeClr val="tx2"/>
                    </a:solidFill>
                    <a:latin typeface="Times New Roman" panose="02020603050405020304" pitchFamily="18" charset="0"/>
                  </a:rPr>
                  <a:t>。</a:t>
                </a:r>
                <a:r>
                  <a:rPr kumimoji="1" lang="zh-CN" altLang="en-US" b="1">
                    <a:latin typeface="Times New Roman" panose="02020603050405020304" pitchFamily="18" charset="0"/>
                  </a:rPr>
                  <a:t>     </a:t>
                </a:r>
              </a:p>
            </p:txBody>
          </p:sp>
          <p:sp>
            <p:nvSpPr>
              <p:cNvPr id="29706" name="Text Box 5">
                <a:extLst>
                  <a:ext uri="{FF2B5EF4-FFF2-40B4-BE49-F238E27FC236}">
                    <a16:creationId xmlns:a16="http://schemas.microsoft.com/office/drawing/2014/main" id="{1089B2DA-6F81-46A3-B4B4-11CA0DCB9ED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041900" y="3486150"/>
                <a:ext cx="3763963" cy="4000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333399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kumimoji="1" lang="en-US" altLang="zh-CN" b="1">
                    <a:latin typeface="Times New Roman" panose="02020603050405020304" pitchFamily="18" charset="0"/>
                  </a:rPr>
                  <a:t> </a:t>
                </a:r>
                <a:r>
                  <a:rPr kumimoji="1" lang="en-US" altLang="zh-CN" sz="2000" b="1">
                    <a:latin typeface="Times New Roman" panose="02020603050405020304" pitchFamily="18" charset="0"/>
                  </a:rPr>
                  <a:t>• </a:t>
                </a:r>
                <a:r>
                  <a:rPr kumimoji="1" lang="zh-CN" altLang="en-US" sz="2000" b="1">
                    <a:latin typeface="Times New Roman" panose="02020603050405020304" pitchFamily="18" charset="0"/>
                  </a:rPr>
                  <a:t>乙烷交叉式构象是优势构象。</a:t>
                </a:r>
              </a:p>
            </p:txBody>
          </p:sp>
          <p:graphicFrame>
            <p:nvGraphicFramePr>
              <p:cNvPr id="29707" name="Object 6">
                <a:extLst>
                  <a:ext uri="{FF2B5EF4-FFF2-40B4-BE49-F238E27FC236}">
                    <a16:creationId xmlns:a16="http://schemas.microsoft.com/office/drawing/2014/main" id="{7FB1941D-41A8-463A-B2D4-90A73212124A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52400" y="1531938"/>
              <a:ext cx="4878388" cy="457993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9789" name="Document" r:id="rId3" imgW="3400425" imgH="3400425" progId="ChemWindow.Document">
                      <p:embed/>
                    </p:oleObj>
                  </mc:Choice>
                  <mc:Fallback>
                    <p:oleObj name="Document" r:id="rId3" imgW="3400425" imgH="3400425" progId="ChemWindow.Document">
                      <p:embed/>
                      <p:pic>
                        <p:nvPicPr>
                          <p:cNvPr id="0" name="Object 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52400" y="1531938"/>
                            <a:ext cx="4878388" cy="4579937"/>
                          </a:xfrm>
                          <a:prstGeom prst="rect">
                            <a:avLst/>
                          </a:prstGeom>
                          <a:solidFill>
                            <a:srgbClr val="333399"/>
                          </a:solidFill>
                          <a:ln>
                            <a:noFill/>
                          </a:ln>
                          <a:extLs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29708" name="Text Box 4">
                <a:extLst>
                  <a:ext uri="{FF2B5EF4-FFF2-40B4-BE49-F238E27FC236}">
                    <a16:creationId xmlns:a16="http://schemas.microsoft.com/office/drawing/2014/main" id="{1D9510A5-3007-42F6-9909-6528E4DB758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207000" y="4164013"/>
                <a:ext cx="3937000" cy="8620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zh-CN" altLang="en-US" sz="2000" b="1">
                    <a:solidFill>
                      <a:srgbClr val="0033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构象异构体：</a:t>
                </a:r>
                <a:endParaRPr lang="en-US" altLang="zh-CN" sz="2000" b="1">
                  <a:solidFill>
                    <a:srgbClr val="003300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>
                  <a:spcBef>
                    <a:spcPct val="50000"/>
                  </a:spcBef>
                </a:pPr>
                <a:r>
                  <a:rPr lang="zh-CN" altLang="en-US" sz="2000" b="1">
                    <a:solidFill>
                      <a:srgbClr val="0033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既是不同物质，又是相同物质</a:t>
                </a:r>
                <a:endParaRPr lang="zh-CN" altLang="en-US" sz="2000" b="1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sp>
            <p:nvSpPr>
              <p:cNvPr id="29709" name="AutoShape 5">
                <a:extLst>
                  <a:ext uri="{FF2B5EF4-FFF2-40B4-BE49-F238E27FC236}">
                    <a16:creationId xmlns:a16="http://schemas.microsoft.com/office/drawing/2014/main" id="{4213488D-50AD-487A-B01D-E00191EFCC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43600" y="5105400"/>
                <a:ext cx="400050" cy="533400"/>
              </a:xfrm>
              <a:prstGeom prst="downArrow">
                <a:avLst>
                  <a:gd name="adj1" fmla="val 50000"/>
                  <a:gd name="adj2" fmla="val 33333"/>
                </a:avLst>
              </a:pr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eaVert"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 sz="1600"/>
              </a:p>
            </p:txBody>
          </p:sp>
          <p:sp>
            <p:nvSpPr>
              <p:cNvPr id="29710" name="AutoShape 6">
                <a:extLst>
                  <a:ext uri="{FF2B5EF4-FFF2-40B4-BE49-F238E27FC236}">
                    <a16:creationId xmlns:a16="http://schemas.microsoft.com/office/drawing/2014/main" id="{C168F527-F133-40E8-BFEF-A0093B5F16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848600" y="5105400"/>
                <a:ext cx="400050" cy="533400"/>
              </a:xfrm>
              <a:prstGeom prst="downArrow">
                <a:avLst>
                  <a:gd name="adj1" fmla="val 50000"/>
                  <a:gd name="adj2" fmla="val 33333"/>
                </a:avLst>
              </a:pr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eaVert"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 sz="1600"/>
              </a:p>
            </p:txBody>
          </p:sp>
          <p:sp>
            <p:nvSpPr>
              <p:cNvPr id="29711" name="Text Box 7">
                <a:extLst>
                  <a:ext uri="{FF2B5EF4-FFF2-40B4-BE49-F238E27FC236}">
                    <a16:creationId xmlns:a16="http://schemas.microsoft.com/office/drawing/2014/main" id="{E536B54F-15DB-4E38-BB32-366C0026439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181600" y="5754688"/>
                <a:ext cx="1955800" cy="6461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zh-CN" altLang="en-US" b="1">
                    <a:solidFill>
                      <a:srgbClr val="0033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各基团空间位置不同，为异构体</a:t>
                </a:r>
              </a:p>
            </p:txBody>
          </p:sp>
          <p:sp>
            <p:nvSpPr>
              <p:cNvPr id="29712" name="Text Box 8">
                <a:extLst>
                  <a:ext uri="{FF2B5EF4-FFF2-40B4-BE49-F238E27FC236}">
                    <a16:creationId xmlns:a16="http://schemas.microsoft.com/office/drawing/2014/main" id="{D77B3759-5580-4307-933F-A4FC8AC6116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162800" y="5765800"/>
                <a:ext cx="1905000" cy="6461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zh-CN" altLang="en-US" b="1">
                    <a:solidFill>
                      <a:srgbClr val="0033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常温下相互转换，一般无法分离</a:t>
                </a:r>
              </a:p>
            </p:txBody>
          </p:sp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C54DB7B2-D9BE-48A3-9973-5E92BF911D0E}"/>
                  </a:ext>
                </a:extLst>
              </p:cNvPr>
              <p:cNvSpPr/>
              <p:nvPr/>
            </p:nvSpPr>
            <p:spPr>
              <a:xfrm>
                <a:off x="5105400" y="4038600"/>
                <a:ext cx="3957638" cy="2667000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</p:grpSp>
        <p:sp>
          <p:nvSpPr>
            <p:cNvPr id="29701" name="TextBox 6">
              <a:extLst>
                <a:ext uri="{FF2B5EF4-FFF2-40B4-BE49-F238E27FC236}">
                  <a16:creationId xmlns:a16="http://schemas.microsoft.com/office/drawing/2014/main" id="{35910072-108B-4DC2-9001-C4D64428E95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22600" y="1854200"/>
              <a:ext cx="877888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b="1">
                  <a:solidFill>
                    <a:srgbClr val="FFFF00"/>
                  </a:solidFill>
                </a:rPr>
                <a:t>重叠式</a:t>
              </a:r>
            </a:p>
          </p:txBody>
        </p:sp>
        <p:sp>
          <p:nvSpPr>
            <p:cNvPr id="29702" name="TextBox 7">
              <a:extLst>
                <a:ext uri="{FF2B5EF4-FFF2-40B4-BE49-F238E27FC236}">
                  <a16:creationId xmlns:a16="http://schemas.microsoft.com/office/drawing/2014/main" id="{48B9B61F-1ED6-4637-ACC3-CAD13EA00BB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52500" y="3919538"/>
              <a:ext cx="882650" cy="368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b="1">
                  <a:solidFill>
                    <a:srgbClr val="FFFF00"/>
                  </a:solidFill>
                </a:rPr>
                <a:t>交叉式</a:t>
              </a:r>
            </a:p>
          </p:txBody>
        </p:sp>
        <p:sp>
          <p:nvSpPr>
            <p:cNvPr id="29703" name="TextBox 8">
              <a:extLst>
                <a:ext uri="{FF2B5EF4-FFF2-40B4-BE49-F238E27FC236}">
                  <a16:creationId xmlns:a16="http://schemas.microsoft.com/office/drawing/2014/main" id="{0254E351-D71F-4897-AF77-01A14992F1A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00488" y="3938588"/>
              <a:ext cx="881062" cy="368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b="1">
                  <a:solidFill>
                    <a:srgbClr val="FFFF00"/>
                  </a:solidFill>
                </a:rPr>
                <a:t>交叉式</a:t>
              </a:r>
            </a:p>
          </p:txBody>
        </p:sp>
      </p:grp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F346373E-3FC0-493C-94AD-58632169A8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15357-48FF-409E-BBAB-7C7BE4DBD7A2}" type="datetime11">
              <a:rPr lang="zh-CN" altLang="en-US" smtClean="0"/>
              <a:t>18:38:26</a:t>
            </a:fld>
            <a:endParaRPr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042D7DE-A00C-4B95-9FAE-DB6A536D3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379CA-290F-4386-B024-4CDB787C03D0}" type="slidenum">
              <a:rPr lang="zh-CN" altLang="en-US" smtClean="0"/>
              <a:t>30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7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7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770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>
            <a:extLst>
              <a:ext uri="{FF2B5EF4-FFF2-40B4-BE49-F238E27FC236}">
                <a16:creationId xmlns:a16="http://schemas.microsoft.com/office/drawing/2014/main" id="{8843FCAD-C3DB-40A7-9547-5EF2EDBA79A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11188" y="333375"/>
            <a:ext cx="7772400" cy="900113"/>
          </a:xfrm>
        </p:spPr>
        <p:txBody>
          <a:bodyPr/>
          <a:lstStyle/>
          <a:p>
            <a:pPr eaLnBrk="1" hangingPunct="1"/>
            <a:r>
              <a: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正丁烷的构象</a:t>
            </a:r>
          </a:p>
        </p:txBody>
      </p:sp>
      <p:sp>
        <p:nvSpPr>
          <p:cNvPr id="40965" name="Rectangle 5">
            <a:extLst>
              <a:ext uri="{FF2B5EF4-FFF2-40B4-BE49-F238E27FC236}">
                <a16:creationId xmlns:a16="http://schemas.microsoft.com/office/drawing/2014/main" id="{01DD0C5A-DCDC-4B65-AAC4-178949178C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7338" y="863600"/>
            <a:ext cx="8856662" cy="1520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b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</a:t>
            </a:r>
            <a:r>
              <a:rPr lang="zh-CN" altLang="en-US" b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以正丁烷的</a:t>
            </a:r>
            <a:r>
              <a:rPr lang="en-US" altLang="zh-CN" b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C2—C3</a:t>
            </a:r>
            <a:r>
              <a:rPr lang="zh-CN" altLang="en-US" b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键的旋转来讨论丁烷的构象，固定</a:t>
            </a:r>
            <a:r>
              <a:rPr lang="en-US" altLang="zh-CN" b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C2</a:t>
            </a:r>
            <a:r>
              <a:rPr lang="zh-CN" altLang="en-US" b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，把</a:t>
            </a:r>
            <a:r>
              <a:rPr lang="en-US" altLang="zh-CN" b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C3</a:t>
            </a:r>
            <a:r>
              <a:rPr lang="zh-CN" altLang="en-US" b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旋转一圈来看丁烷的构象情况。在转动时，每次转</a:t>
            </a:r>
            <a:r>
              <a:rPr lang="en-US" altLang="zh-CN" b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60°</a:t>
            </a:r>
            <a:r>
              <a:rPr lang="zh-CN" altLang="en-US" b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，直到</a:t>
            </a:r>
            <a:r>
              <a:rPr lang="en-US" altLang="zh-CN" b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360°</a:t>
            </a:r>
            <a:r>
              <a:rPr lang="zh-CN" altLang="en-US" b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复原可得到四种典型构象。</a:t>
            </a:r>
          </a:p>
        </p:txBody>
      </p:sp>
      <p:sp>
        <p:nvSpPr>
          <p:cNvPr id="25604" name="Rectangle 7">
            <a:extLst>
              <a:ext uri="{FF2B5EF4-FFF2-40B4-BE49-F238E27FC236}">
                <a16:creationId xmlns:a16="http://schemas.microsoft.com/office/drawing/2014/main" id="{D1793760-0F23-4E56-A61C-D118C477AC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9907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40966" name="Object 6">
            <a:extLst>
              <a:ext uri="{FF2B5EF4-FFF2-40B4-BE49-F238E27FC236}">
                <a16:creationId xmlns:a16="http://schemas.microsoft.com/office/drawing/2014/main" id="{316451A3-1D1B-414D-BA6B-110921F69BD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258888" y="2349500"/>
          <a:ext cx="6121400" cy="4259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755" name="CS ChemDraw Drawing" r:id="rId3" imgW="5944908" imgH="4134303" progId="ChemDraw.Document.6.0">
                  <p:embed/>
                </p:oleObj>
              </mc:Choice>
              <mc:Fallback>
                <p:oleObj name="CS ChemDraw Drawing" r:id="rId3" imgW="5944908" imgH="4134303" progId="ChemDraw.Document.6.0">
                  <p:embed/>
                  <p:pic>
                    <p:nvPicPr>
                      <p:cNvPr id="40966" name="Object 6">
                        <a:extLst>
                          <a:ext uri="{FF2B5EF4-FFF2-40B4-BE49-F238E27FC236}">
                            <a16:creationId xmlns:a16="http://schemas.microsoft.com/office/drawing/2014/main" id="{316451A3-1D1B-414D-BA6B-110921F69BD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8888" y="2349500"/>
                        <a:ext cx="6121400" cy="4259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日期占位符 1">
            <a:extLst>
              <a:ext uri="{FF2B5EF4-FFF2-40B4-BE49-F238E27FC236}">
                <a16:creationId xmlns:a16="http://schemas.microsoft.com/office/drawing/2014/main" id="{BDE95FBC-30B6-4552-A395-FC83328C4A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CEA9A-200A-445C-B654-B5FC375DD6E9}" type="datetime11">
              <a:rPr lang="zh-CN" altLang="en-US" smtClean="0"/>
              <a:t>18:38:26</a:t>
            </a:fld>
            <a:endParaRPr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371DB3E-366B-4BDE-B916-630E51D7A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379CA-290F-4386-B024-4CDB787C03D0}" type="slidenum">
              <a:rPr lang="zh-CN" altLang="en-US" smtClean="0"/>
              <a:t>31</a:t>
            </a:fld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9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9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3" dur="500"/>
                                        <p:tgtEl>
                                          <p:spTgt spid="409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8" dur="500"/>
                                        <p:tgtEl>
                                          <p:spTgt spid="409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6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6034A610-B168-4D1D-A6A4-BDC07C87EF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981075"/>
            <a:ext cx="8748712" cy="5688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0723" name="Text Box 5">
            <a:extLst>
              <a:ext uri="{FF2B5EF4-FFF2-40B4-BE49-F238E27FC236}">
                <a16:creationId xmlns:a16="http://schemas.microsoft.com/office/drawing/2014/main" id="{CBFB4B88-7487-41A8-8691-81134EEEBB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900" y="333375"/>
            <a:ext cx="7696200" cy="515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10000"/>
              </a:lnSpc>
              <a:spcBef>
                <a:spcPct val="50000"/>
              </a:spcBef>
              <a:buFont typeface="Wingdings" panose="05000000000000000000" pitchFamily="2" charset="2"/>
              <a:buChar char="Ø"/>
            </a:pPr>
            <a:r>
              <a:rPr kumimoji="1" lang="zh-CN" altLang="en-US" sz="2500" b="1">
                <a:latin typeface="Times New Roman" panose="02020603050405020304" pitchFamily="18" charset="0"/>
              </a:rPr>
              <a:t>丁烷的四种特殊构象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09A0897-C644-4AEA-865A-6B7BE33E5B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5E12C9-A718-484E-9FB0-098900C247AD}" type="datetime11">
              <a:rPr lang="zh-CN" altLang="en-US" smtClean="0"/>
              <a:t>18:38:26</a:t>
            </a:fld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F1032C4-8FAA-4ED0-8162-79DFD66579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379CA-290F-4386-B024-4CDB787C03D0}" type="slidenum">
              <a:rPr lang="zh-CN" altLang="en-US" smtClean="0"/>
              <a:t>32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ext Box 2">
            <a:extLst>
              <a:ext uri="{FF2B5EF4-FFF2-40B4-BE49-F238E27FC236}">
                <a16:creationId xmlns:a16="http://schemas.microsoft.com/office/drawing/2014/main" id="{AE6D0216-CFCD-486F-B118-5A123517E9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728663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33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1" lang="zh-CN" altLang="en-US" sz="2400" b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构象稳定性：对位交叉式 </a:t>
            </a:r>
            <a:r>
              <a:rPr kumimoji="1" lang="en-US" altLang="zh-CN" sz="2400" b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&gt; </a:t>
            </a:r>
            <a:r>
              <a:rPr kumimoji="1" lang="zh-CN" altLang="en-US" sz="2400" b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邻位交叉式 </a:t>
            </a:r>
            <a:r>
              <a:rPr kumimoji="1" lang="en-US" altLang="zh-CN" sz="2400" b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&gt; </a:t>
            </a:r>
            <a:r>
              <a:rPr kumimoji="1" lang="zh-CN" altLang="en-US" sz="2400" b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部分重叠式 </a:t>
            </a:r>
            <a:r>
              <a:rPr kumimoji="1" lang="en-US" altLang="zh-CN" sz="2400" b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&gt; </a:t>
            </a:r>
            <a:r>
              <a:rPr kumimoji="1" lang="zh-CN" altLang="en-US" sz="2400" b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完全重叠式</a:t>
            </a:r>
          </a:p>
        </p:txBody>
      </p:sp>
      <p:sp>
        <p:nvSpPr>
          <p:cNvPr id="43011" name="Text Box 3">
            <a:extLst>
              <a:ext uri="{FF2B5EF4-FFF2-40B4-BE49-F238E27FC236}">
                <a16:creationId xmlns:a16="http://schemas.microsoft.com/office/drawing/2014/main" id="{F33DFA04-20E2-42CB-851C-26496FAC21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268413"/>
            <a:ext cx="9109075" cy="895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33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lnSpc>
                <a:spcPct val="110000"/>
              </a:lnSpc>
              <a:spcBef>
                <a:spcPct val="30000"/>
              </a:spcBef>
            </a:pPr>
            <a:r>
              <a:rPr kumimoji="1" lang="en-US" altLang="zh-CN" sz="2400" b="1">
                <a:latin typeface="Times New Roman" panose="02020603050405020304" pitchFamily="18" charset="0"/>
              </a:rPr>
              <a:t>      </a:t>
            </a:r>
            <a:r>
              <a:rPr kumimoji="1" lang="zh-CN" altLang="en-US" sz="2400" b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室温下，正丁烷构象异构体处于快速转化的动态平衡中，不能分离。最稳定的对位交叉构象是</a:t>
            </a:r>
            <a:r>
              <a:rPr kumimoji="1" lang="zh-CN" altLang="en-US" sz="2400" b="1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优势构象</a:t>
            </a:r>
            <a:r>
              <a:rPr kumimoji="1" lang="zh-CN" altLang="en-US" sz="2400" b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。</a:t>
            </a:r>
            <a:r>
              <a:rPr kumimoji="1" lang="zh-CN" altLang="en-US" sz="2400" b="1">
                <a:latin typeface="Times New Roman" panose="02020603050405020304" pitchFamily="18" charset="0"/>
              </a:rPr>
              <a:t>        </a:t>
            </a:r>
          </a:p>
        </p:txBody>
      </p:sp>
      <p:sp>
        <p:nvSpPr>
          <p:cNvPr id="43015" name="Rectangle 7">
            <a:extLst>
              <a:ext uri="{FF2B5EF4-FFF2-40B4-BE49-F238E27FC236}">
                <a16:creationId xmlns:a16="http://schemas.microsoft.com/office/drawing/2014/main" id="{FBA162B5-DB17-48D9-A48A-46B6C393C0D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19138" y="2565400"/>
            <a:ext cx="7772400" cy="539750"/>
          </a:xfrm>
          <a:noFill/>
        </p:spPr>
        <p:txBody>
          <a:bodyPr/>
          <a:lstStyle/>
          <a:p>
            <a:pPr eaLnBrk="1" hangingPunct="1"/>
            <a:r>
              <a:rPr lang="zh-CN" altLang="en-US" sz="2800" b="1">
                <a:ea typeface="楷体" panose="02010609060101010101" pitchFamily="49" charset="-122"/>
                <a:cs typeface="Times New Roman" panose="02020603050405020304" pitchFamily="18" charset="0"/>
              </a:rPr>
              <a:t>乙烷衍生物的构象分布：</a:t>
            </a:r>
          </a:p>
        </p:txBody>
      </p:sp>
      <p:sp>
        <p:nvSpPr>
          <p:cNvPr id="43016" name="Text Box 8">
            <a:extLst>
              <a:ext uri="{FF2B5EF4-FFF2-40B4-BE49-F238E27FC236}">
                <a16:creationId xmlns:a16="http://schemas.microsoft.com/office/drawing/2014/main" id="{931B1AA3-60B8-40BE-B213-65EE75213A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8175" y="3213100"/>
            <a:ext cx="5472113" cy="1928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spcBef>
                <a:spcPct val="10000"/>
              </a:spcBef>
            </a:pPr>
            <a:r>
              <a:rPr kumimoji="1" lang="en-US" altLang="zh-CN" sz="2400">
                <a:latin typeface="Times New Roman" panose="02020603050405020304" pitchFamily="18" charset="0"/>
              </a:rPr>
              <a:t>     </a:t>
            </a:r>
            <a:r>
              <a:rPr kumimoji="1" lang="zh-CN" altLang="en-US" sz="2800" b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衍生物         对位交叉的比例</a:t>
            </a:r>
            <a:r>
              <a:rPr kumimoji="1" lang="en-US" altLang="zh-CN" sz="2800" b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%</a:t>
            </a:r>
          </a:p>
          <a:p>
            <a:pPr eaLnBrk="1" hangingPunct="1">
              <a:spcBef>
                <a:spcPct val="10000"/>
              </a:spcBef>
            </a:pPr>
            <a:r>
              <a:rPr kumimoji="1" lang="en-US" altLang="zh-CN" sz="2800" b="1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Cl</a:t>
            </a:r>
            <a:r>
              <a:rPr kumimoji="1" lang="en-US" altLang="zh-CN" sz="2800" b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CH</a:t>
            </a:r>
            <a:r>
              <a:rPr kumimoji="1" lang="en-US" altLang="zh-CN" sz="2800" b="1" baseline="-2500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kumimoji="1" lang="en-US" altLang="zh-CN" sz="2800" b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CH</a:t>
            </a:r>
            <a:r>
              <a:rPr kumimoji="1" lang="en-US" altLang="zh-CN" sz="2800" b="1" baseline="-2500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kumimoji="1" lang="en-US" altLang="zh-CN" sz="2800" b="1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Cl</a:t>
            </a:r>
            <a:r>
              <a:rPr kumimoji="1" lang="en-US" altLang="zh-CN" sz="2800" b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     ~70</a:t>
            </a:r>
          </a:p>
          <a:p>
            <a:pPr eaLnBrk="1" hangingPunct="1">
              <a:spcBef>
                <a:spcPct val="10000"/>
              </a:spcBef>
            </a:pPr>
            <a:r>
              <a:rPr kumimoji="1" lang="en-US" altLang="zh-CN" sz="2800" b="1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Br</a:t>
            </a:r>
            <a:r>
              <a:rPr kumimoji="1" lang="en-US" altLang="zh-CN" sz="2800" b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CH</a:t>
            </a:r>
            <a:r>
              <a:rPr kumimoji="1" lang="en-US" altLang="zh-CN" sz="2800" b="1" baseline="-2500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kumimoji="1" lang="en-US" altLang="zh-CN" sz="2800" b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CH</a:t>
            </a:r>
            <a:r>
              <a:rPr kumimoji="1" lang="en-US" altLang="zh-CN" sz="2800" b="1" baseline="-2500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kumimoji="1" lang="en-US" altLang="zh-CN" sz="2800" b="1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Br</a:t>
            </a:r>
            <a:r>
              <a:rPr kumimoji="1" lang="en-US" altLang="zh-CN" sz="2800" b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   84~91</a:t>
            </a:r>
          </a:p>
          <a:p>
            <a:pPr eaLnBrk="1" hangingPunct="1">
              <a:spcBef>
                <a:spcPct val="10000"/>
              </a:spcBef>
            </a:pPr>
            <a:r>
              <a:rPr kumimoji="1" lang="en-US" altLang="zh-CN" sz="2800" b="1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Ph</a:t>
            </a:r>
            <a:r>
              <a:rPr kumimoji="1" lang="en-US" altLang="zh-CN" sz="2800" b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CH</a:t>
            </a:r>
            <a:r>
              <a:rPr kumimoji="1" lang="en-US" altLang="zh-CN" sz="2800" b="1" baseline="-2500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kumimoji="1" lang="en-US" altLang="zh-CN" sz="2800" b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CH</a:t>
            </a:r>
            <a:r>
              <a:rPr kumimoji="1" lang="en-US" altLang="zh-CN" sz="2800" b="1" baseline="-2500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kumimoji="1" lang="en-US" altLang="zh-CN" sz="2800" b="1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Ph</a:t>
            </a:r>
            <a:r>
              <a:rPr kumimoji="1" lang="en-US" altLang="zh-CN" sz="2800" b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    &gt;90</a:t>
            </a:r>
          </a:p>
        </p:txBody>
      </p:sp>
      <p:sp>
        <p:nvSpPr>
          <p:cNvPr id="43017" name="Rectangle 9">
            <a:extLst>
              <a:ext uri="{FF2B5EF4-FFF2-40B4-BE49-F238E27FC236}">
                <a16:creationId xmlns:a16="http://schemas.microsoft.com/office/drawing/2014/main" id="{47EC3649-D189-45CB-8E5C-2E53EE8AB7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23963" y="5519738"/>
            <a:ext cx="617855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zh-CN" altLang="en-US" b="1">
                <a:solidFill>
                  <a:schemeClr val="tx2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一般情况下是：</a:t>
            </a:r>
            <a:r>
              <a:rPr lang="zh-CN" altLang="en-US" b="1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对位交叉式</a:t>
            </a:r>
            <a:r>
              <a:rPr lang="zh-CN" altLang="en-US" b="1">
                <a:solidFill>
                  <a:schemeClr val="tx2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b="1">
                <a:solidFill>
                  <a:schemeClr val="tx2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&gt; </a:t>
            </a:r>
            <a:r>
              <a:rPr lang="zh-CN" altLang="en-US" b="1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邻位交叉式</a:t>
            </a:r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D6906654-0271-472A-B3D7-70BFE4374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13CD12-FECA-4589-AF53-48ED90FEDEE0}" type="datetime11">
              <a:rPr lang="zh-CN" altLang="en-US" smtClean="0"/>
              <a:t>18:38:26</a:t>
            </a:fld>
            <a:endParaRPr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A08D92A-95F9-4387-9A9E-8B3F02085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379CA-290F-4386-B024-4CDB787C03D0}" type="slidenum">
              <a:rPr lang="zh-CN" altLang="en-US" smtClean="0"/>
              <a:t>33</a:t>
            </a:fld>
            <a:endParaRPr lang="zh-CN" altLang="en-US"/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30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30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7" dur="500"/>
                                        <p:tgtEl>
                                          <p:spTgt spid="430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30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30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430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430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8" dur="500"/>
                                        <p:tgtEl>
                                          <p:spTgt spid="430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010" grpId="0" autoUpdateAnimBg="0"/>
      <p:bldP spid="43011" grpId="0" autoUpdateAnimBg="0"/>
      <p:bldP spid="43015" grpId="0"/>
      <p:bldP spid="43017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extBox 4">
            <a:extLst>
              <a:ext uri="{FF2B5EF4-FFF2-40B4-BE49-F238E27FC236}">
                <a16:creationId xmlns:a16="http://schemas.microsoft.com/office/drawing/2014/main" id="{09EE6983-CA3F-4D16-83B1-DE929CE6179C}"/>
              </a:ext>
            </a:extLst>
          </p:cNvPr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990600" y="963613"/>
            <a:ext cx="7315200" cy="2143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6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试解释乙烷构象中重叠式的能量为何大于交叉式？</a:t>
            </a:r>
          </a:p>
        </p:txBody>
      </p:sp>
      <p:sp>
        <p:nvSpPr>
          <p:cNvPr id="32771" name="TextBox 5">
            <a:extLst>
              <a:ext uri="{FF2B5EF4-FFF2-40B4-BE49-F238E27FC236}">
                <a16:creationId xmlns:a16="http://schemas.microsoft.com/office/drawing/2014/main" id="{83772E69-7316-4C7C-B564-077EB8DCA3BE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828800" y="2786063"/>
            <a:ext cx="6400800" cy="642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6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电子重排效应</a:t>
            </a:r>
          </a:p>
        </p:txBody>
      </p:sp>
      <p:sp>
        <p:nvSpPr>
          <p:cNvPr id="32772" name="TextBox 6">
            <a:extLst>
              <a:ext uri="{FF2B5EF4-FFF2-40B4-BE49-F238E27FC236}">
                <a16:creationId xmlns:a16="http://schemas.microsoft.com/office/drawing/2014/main" id="{47DD8017-2D36-4877-BEFB-B06EAED73EAD}"/>
              </a:ext>
            </a:extLst>
          </p:cNvPr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828800" y="3643313"/>
            <a:ext cx="6400800" cy="642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6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空间阻碍效应</a:t>
            </a:r>
            <a:endParaRPr lang="zh-CN" altLang="en-US" sz="260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32773" name="TextBox 7">
            <a:extLst>
              <a:ext uri="{FF2B5EF4-FFF2-40B4-BE49-F238E27FC236}">
                <a16:creationId xmlns:a16="http://schemas.microsoft.com/office/drawing/2014/main" id="{BC1CCB8D-8CEF-4B25-A881-6059EBCB9152}"/>
              </a:ext>
            </a:extLst>
          </p:cNvPr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828800" y="4500563"/>
            <a:ext cx="6400800" cy="642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6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极化效应</a:t>
            </a: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FBBC823C-B5B4-4271-90F2-CBB19C55384D}"/>
              </a:ext>
            </a:extLst>
          </p:cNvPr>
          <p:cNvSpPr>
            <a:spLocks noChangeAspect="1"/>
          </p:cNvSpPr>
          <p:nvPr>
            <p:custDataLst>
              <p:tags r:id="rId6"/>
            </p:custDataLst>
          </p:nvPr>
        </p:nvSpPr>
        <p:spPr>
          <a:xfrm>
            <a:off x="1114425" y="2849563"/>
            <a:ext cx="514350" cy="514350"/>
          </a:xfrm>
          <a:prstGeom prst="ellipse">
            <a:avLst/>
          </a:prstGeom>
          <a:solidFill>
            <a:srgbClr val="808080"/>
          </a:solidFill>
          <a:ln w="127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1"/>
          <a:lstStyle/>
          <a:p>
            <a:pPr algn="ctr">
              <a:defRPr/>
            </a:pPr>
            <a:r>
              <a:rPr lang="en-US" altLang="zh-CN" sz="1600">
                <a:solidFill>
                  <a:srgbClr val="FFFFFF"/>
                </a:solidFill>
                <a:latin typeface="Microsoft Yahei"/>
                <a:ea typeface="Microsoft Yahei"/>
                <a:sym typeface="Microsoft Yahei"/>
              </a:rPr>
              <a:t>A</a:t>
            </a:r>
            <a:endParaRPr lang="zh-CN" altLang="en-US" sz="1600">
              <a:solidFill>
                <a:srgbClr val="FFFFFF"/>
              </a:solidFill>
              <a:latin typeface="Microsoft Yahei"/>
              <a:ea typeface="Microsoft Yahei"/>
              <a:sym typeface="Microsoft Yahei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5B06B79D-6D27-4671-82A6-5C420F3096C4}"/>
              </a:ext>
            </a:extLst>
          </p:cNvPr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1114425" y="3706813"/>
            <a:ext cx="514350" cy="514350"/>
          </a:xfrm>
          <a:prstGeom prst="ellipse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1"/>
          <a:lstStyle/>
          <a:p>
            <a:pPr algn="ctr">
              <a:defRPr/>
            </a:pPr>
            <a:r>
              <a:rPr lang="en-US" altLang="zh-CN" sz="1600">
                <a:solidFill>
                  <a:srgbClr val="FFFFFF"/>
                </a:solidFill>
                <a:latin typeface="Microsoft Yahei"/>
                <a:ea typeface="Microsoft Yahei"/>
                <a:sym typeface="Microsoft Yahei"/>
              </a:rPr>
              <a:t>B</a:t>
            </a:r>
            <a:endParaRPr lang="zh-CN" altLang="en-US" sz="1600">
              <a:solidFill>
                <a:srgbClr val="FFFFFF"/>
              </a:solidFill>
              <a:latin typeface="Microsoft Yahei"/>
              <a:ea typeface="Microsoft Yahei"/>
              <a:sym typeface="Microsoft Yahei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D7A5CC2D-7CE9-4065-B079-89601173C3BE}"/>
              </a:ext>
            </a:extLst>
          </p:cNvPr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1114425" y="4564063"/>
            <a:ext cx="514350" cy="514350"/>
          </a:xfrm>
          <a:prstGeom prst="ellipse">
            <a:avLst/>
          </a:prstGeom>
          <a:solidFill>
            <a:srgbClr val="808080"/>
          </a:solidFill>
          <a:ln w="127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1"/>
          <a:lstStyle/>
          <a:p>
            <a:pPr algn="ctr">
              <a:defRPr/>
            </a:pPr>
            <a:r>
              <a:rPr lang="en-US" altLang="zh-CN" sz="1600">
                <a:solidFill>
                  <a:srgbClr val="FFFFFF"/>
                </a:solidFill>
                <a:latin typeface="Microsoft Yahei"/>
                <a:ea typeface="Microsoft Yahei"/>
                <a:sym typeface="Microsoft Yahei"/>
              </a:rPr>
              <a:t>C</a:t>
            </a:r>
            <a:endParaRPr lang="zh-CN" altLang="en-US" sz="1600">
              <a:solidFill>
                <a:srgbClr val="FFFFFF"/>
              </a:solidFill>
              <a:latin typeface="Microsoft Yahei"/>
              <a:ea typeface="Microsoft Yahei"/>
              <a:sym typeface="Microsoft Yahei"/>
            </a:endParaRPr>
          </a:p>
        </p:txBody>
      </p:sp>
      <p:sp>
        <p:nvSpPr>
          <p:cNvPr id="14" name="圆角矩形 13">
            <a:extLst>
              <a:ext uri="{FF2B5EF4-FFF2-40B4-BE49-F238E27FC236}">
                <a16:creationId xmlns:a16="http://schemas.microsoft.com/office/drawing/2014/main" id="{F5A5EAF9-A941-44F5-A45B-E61DDA5AA495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6172200" y="6215063"/>
            <a:ext cx="1543050" cy="411162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1"/>
          <a:lstStyle/>
          <a:p>
            <a:pPr algn="ctr">
              <a:defRPr/>
            </a:pPr>
            <a:r>
              <a:rPr lang="zh-CN" altLang="en-US" sz="1600">
                <a:solidFill>
                  <a:srgbClr val="FFFFFF"/>
                </a:solidFill>
                <a:latin typeface="Microsoft Yahei"/>
                <a:ea typeface="Microsoft Yahei"/>
                <a:sym typeface="Microsoft Yahei"/>
              </a:rPr>
              <a:t>提交</a:t>
            </a:r>
          </a:p>
        </p:txBody>
      </p:sp>
      <p:sp>
        <p:nvSpPr>
          <p:cNvPr id="32778" name="Rectangle 6">
            <a:extLst>
              <a:ext uri="{FF2B5EF4-FFF2-40B4-BE49-F238E27FC236}">
                <a16:creationId xmlns:a16="http://schemas.microsoft.com/office/drawing/2014/main" id="{3D5B89E2-A283-41D7-B689-92E8B5DA1A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1041400"/>
            <a:ext cx="84582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2400" b="1">
                <a:solidFill>
                  <a:schemeClr val="tx2"/>
                </a:solidFill>
                <a:latin typeface="Times New Roman" panose="02020603050405020304" pitchFamily="18" charset="0"/>
                <a:ea typeface="幼圆" panose="02010509060101010101" pitchFamily="49" charset="-122"/>
              </a:rPr>
              <a:t>克莱登大学申请博士学位试题（有机化学卷）  </a:t>
            </a:r>
            <a:r>
              <a:rPr lang="en-US" altLang="zh-CN" sz="2400" b="1">
                <a:solidFill>
                  <a:schemeClr val="tx2"/>
                </a:solidFill>
                <a:latin typeface="Times New Roman" panose="02020603050405020304" pitchFamily="18" charset="0"/>
                <a:ea typeface="幼圆" panose="02010509060101010101" pitchFamily="49" charset="-122"/>
              </a:rPr>
              <a:t>2002</a:t>
            </a:r>
            <a:r>
              <a:rPr lang="zh-CN" altLang="en-US" sz="2400" b="1">
                <a:solidFill>
                  <a:schemeClr val="tx2"/>
                </a:solidFill>
                <a:latin typeface="Times New Roman" panose="02020603050405020304" pitchFamily="18" charset="0"/>
                <a:ea typeface="幼圆" panose="02010509060101010101" pitchFamily="49" charset="-122"/>
              </a:rPr>
              <a:t>年</a:t>
            </a:r>
            <a:r>
              <a:rPr lang="en-US" altLang="zh-CN" sz="2400" b="1">
                <a:solidFill>
                  <a:schemeClr val="tx2"/>
                </a:solidFill>
                <a:latin typeface="Times New Roman" panose="02020603050405020304" pitchFamily="18" charset="0"/>
                <a:ea typeface="幼圆" panose="02010509060101010101" pitchFamily="49" charset="-122"/>
              </a:rPr>
              <a:t>5</a:t>
            </a:r>
            <a:r>
              <a:rPr lang="zh-CN" altLang="en-US" sz="2400" b="1">
                <a:solidFill>
                  <a:schemeClr val="tx2"/>
                </a:solidFill>
                <a:latin typeface="Times New Roman" panose="02020603050405020304" pitchFamily="18" charset="0"/>
                <a:ea typeface="幼圆" panose="02010509060101010101" pitchFamily="49" charset="-122"/>
              </a:rPr>
              <a:t>月</a:t>
            </a:r>
            <a:r>
              <a:rPr lang="en-US" altLang="zh-CN" sz="2400" b="1">
                <a:solidFill>
                  <a:schemeClr val="tx2"/>
                </a:solidFill>
                <a:latin typeface="Times New Roman" panose="02020603050405020304" pitchFamily="18" charset="0"/>
                <a:ea typeface="幼圆" panose="02010509060101010101" pitchFamily="49" charset="-122"/>
              </a:rPr>
              <a:t>22</a:t>
            </a:r>
            <a:r>
              <a:rPr lang="zh-CN" altLang="en-US" sz="2400" b="1">
                <a:solidFill>
                  <a:schemeClr val="tx2"/>
                </a:solidFill>
                <a:latin typeface="Times New Roman" panose="02020603050405020304" pitchFamily="18" charset="0"/>
                <a:ea typeface="幼圆" panose="02010509060101010101" pitchFamily="49" charset="-122"/>
              </a:rPr>
              <a:t>日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95520885-3FBD-4B84-9838-6A21FB68A0F7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9525000" y="0"/>
            <a:ext cx="3840480" cy="6858000"/>
          </a:xfrm>
          <a:prstGeom prst="rect">
            <a:avLst/>
          </a:prstGeom>
          <a:solidFill>
            <a:srgbClr val="FFFFFF"/>
          </a:solidFill>
          <a:ln w="12700" cmpd="sng">
            <a:solidFill>
              <a:srgbClr val="9B9B9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2780" name="TextBox 26">
            <a:extLst>
              <a:ext uri="{FF2B5EF4-FFF2-40B4-BE49-F238E27FC236}">
                <a16:creationId xmlns:a16="http://schemas.microsoft.com/office/drawing/2014/main" id="{B26EC2AD-C75C-4CCF-A300-541F25AFE4F0}"/>
              </a:ext>
            </a:extLst>
          </p:cNvPr>
          <p:cNvSpPr txBox="1"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9613900" y="6326188"/>
            <a:ext cx="3662363" cy="461962"/>
          </a:xfrm>
          <a:prstGeom prst="rect">
            <a:avLst/>
          </a:prstGeom>
          <a:solidFill>
            <a:srgbClr val="FBFAE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FFFFFF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120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可为此题添加文本、图片、公式等解析，且需将内容全部放在本区域内。正常使用需</a:t>
            </a:r>
            <a:r>
              <a:rPr lang="en-US" altLang="zh-CN" sz="120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3.0</a:t>
            </a:r>
            <a:r>
              <a:rPr lang="zh-CN" altLang="en-US" sz="120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以上版本</a:t>
            </a:r>
          </a:p>
        </p:txBody>
      </p:sp>
      <p:sp>
        <p:nvSpPr>
          <p:cNvPr id="32781" name="TextBox 27">
            <a:extLst>
              <a:ext uri="{FF2B5EF4-FFF2-40B4-BE49-F238E27FC236}">
                <a16:creationId xmlns:a16="http://schemas.microsoft.com/office/drawing/2014/main" id="{5FAE331C-8715-448D-8F92-891C10CCF39A}"/>
              </a:ext>
            </a:extLst>
          </p:cNvPr>
          <p:cNvSpPr txBox="1"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9779001" y="1270000"/>
            <a:ext cx="3332163" cy="3250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0" eaLnBrk="1" hangingPunct="1">
              <a:lnSpc>
                <a:spcPct val="130000"/>
              </a:lnSpc>
              <a:spcBef>
                <a:spcPct val="50000"/>
              </a:spcBef>
            </a:pPr>
            <a:r>
              <a:rPr lang="zh-CN" altLang="en-US" sz="2000">
                <a:solidFill>
                  <a:srgbClr val="00476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重叠型构象中，两个Ｃ原子上的Ｈ原子相距较近，产生排斥力，而出现空间阻碍效应</a:t>
            </a:r>
            <a:r>
              <a:rPr lang="en-US" altLang="zh-CN" sz="2000">
                <a:solidFill>
                  <a:srgbClr val="00476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(Steric effect)</a:t>
            </a:r>
            <a:r>
              <a:rPr lang="zh-CN" altLang="en-US" sz="2000">
                <a:solidFill>
                  <a:srgbClr val="00476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。而在交叉型构象中，两个Ｃ原子上Ｈ原子的相距较远，不会出现空间阻碍效应的排斥力，能量较低，比较稳定。</a:t>
            </a:r>
            <a:r>
              <a:rPr lang="zh-CN" altLang="en-US" sz="2000">
                <a:solidFill>
                  <a:srgbClr val="004762"/>
                </a:solidFill>
                <a:latin typeface="Times New Roman" panose="02020603050405020304" pitchFamily="18" charset="0"/>
                <a:ea typeface="等线" panose="02010600030101010101" pitchFamily="2" charset="-122"/>
              </a:rPr>
              <a:t> </a:t>
            </a:r>
          </a:p>
        </p:txBody>
      </p:sp>
      <p:grpSp>
        <p:nvGrpSpPr>
          <p:cNvPr id="32783" name="组合 25">
            <a:extLst>
              <a:ext uri="{FF2B5EF4-FFF2-40B4-BE49-F238E27FC236}">
                <a16:creationId xmlns:a16="http://schemas.microsoft.com/office/drawing/2014/main" id="{6EFC794A-3CEC-4056-BE9F-D6C23CB5728C}"/>
              </a:ext>
            </a:extLst>
          </p:cNvPr>
          <p:cNvGrpSpPr>
            <a:grpSpLocks/>
          </p:cNvGrpSpPr>
          <p:nvPr>
            <p:custDataLst>
              <p:tags r:id="rId13"/>
            </p:custDataLst>
          </p:nvPr>
        </p:nvGrpSpPr>
        <p:grpSpPr bwMode="auto">
          <a:xfrm>
            <a:off x="9537700" y="0"/>
            <a:ext cx="3814763" cy="647700"/>
            <a:chOff x="9537700" y="0"/>
            <a:chExt cx="3815080" cy="647700"/>
          </a:xfrm>
        </p:grpSpPr>
        <p:sp>
          <p:nvSpPr>
            <p:cNvPr id="23" name="RemarkBack">
              <a:extLst>
                <a:ext uri="{FF2B5EF4-FFF2-40B4-BE49-F238E27FC236}">
                  <a16:creationId xmlns:a16="http://schemas.microsoft.com/office/drawing/2014/main" id="{1DE3498C-E044-4758-9109-D3238AEF0577}"/>
                </a:ext>
              </a:extLst>
            </p:cNvPr>
            <p:cNvSpPr/>
            <p:nvPr>
              <p:custDataLst>
                <p:tags r:id="rId20"/>
              </p:custDataLst>
            </p:nvPr>
          </p:nvSpPr>
          <p:spPr>
            <a:xfrm>
              <a:off x="9537700" y="12700"/>
              <a:ext cx="3815080" cy="635000"/>
            </a:xfrm>
            <a:prstGeom prst="rect">
              <a:avLst/>
            </a:prstGeom>
            <a:solidFill>
              <a:srgbClr val="F6F7F8"/>
            </a:solidFill>
            <a:ln w="25400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24" name="RemarkBlock">
              <a:extLst>
                <a:ext uri="{FF2B5EF4-FFF2-40B4-BE49-F238E27FC236}">
                  <a16:creationId xmlns:a16="http://schemas.microsoft.com/office/drawing/2014/main" id="{FF6C0133-0716-4889-80F4-7B06DDE3527F}"/>
                </a:ext>
              </a:extLst>
            </p:cNvPr>
            <p:cNvSpPr/>
            <p:nvPr>
              <p:custDataLst>
                <p:tags r:id="rId21"/>
              </p:custDataLst>
            </p:nvPr>
          </p:nvSpPr>
          <p:spPr>
            <a:xfrm>
              <a:off x="9537700" y="12700"/>
              <a:ext cx="190516" cy="635000"/>
            </a:xfrm>
            <a:prstGeom prst="rect">
              <a:avLst/>
            </a:prstGeom>
            <a:solidFill>
              <a:srgbClr val="639EF4"/>
            </a:solidFill>
            <a:ln w="25400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32787" name="RemarkTitleText">
              <a:extLst>
                <a:ext uri="{FF2B5EF4-FFF2-40B4-BE49-F238E27FC236}">
                  <a16:creationId xmlns:a16="http://schemas.microsoft.com/office/drawing/2014/main" id="{42C928B0-FD3E-4613-B700-822AB670E9FE}"/>
                </a:ext>
              </a:extLst>
            </p:cNvPr>
            <p:cNvSpPr txBox="1">
              <a:spLocks noChangeArrowheads="1"/>
            </p:cNvSpPr>
            <p:nvPr>
              <p:custDataLst>
                <p:tags r:id="rId22"/>
              </p:custDataLst>
            </p:nvPr>
          </p:nvSpPr>
          <p:spPr bwMode="auto">
            <a:xfrm>
              <a:off x="9779020" y="0"/>
              <a:ext cx="1905000" cy="635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答案解析</a:t>
              </a:r>
            </a:p>
          </p:txBody>
        </p:sp>
      </p:grp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62B817BE-41DE-4553-826E-E68E091558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03F0F-47F6-4DF0-83D9-60A2B3965E3C}" type="datetime11">
              <a:rPr lang="zh-CN" altLang="en-US" smtClean="0"/>
              <a:t>18:38:26</a:t>
            </a:fld>
            <a:endParaRPr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20704C9-FFE5-4EBA-8861-EFEB1EC3B3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379CA-290F-4386-B024-4CDB787C03D0}" type="slidenum">
              <a:rPr lang="zh-CN" altLang="en-US" smtClean="0"/>
              <a:t>34</a:t>
            </a:fld>
            <a:endParaRPr lang="zh-CN" altLang="en-US"/>
          </a:p>
        </p:txBody>
      </p:sp>
      <p:grpSp>
        <p:nvGrpSpPr>
          <p:cNvPr id="32782" name="组合 18">
            <a:extLst>
              <a:ext uri="{FF2B5EF4-FFF2-40B4-BE49-F238E27FC236}">
                <a16:creationId xmlns:a16="http://schemas.microsoft.com/office/drawing/2014/main" id="{87770889-0E74-4586-B01C-C84A0BA59250}"/>
              </a:ext>
            </a:extLst>
          </p:cNvPr>
          <p:cNvGrpSpPr>
            <a:grpSpLocks/>
          </p:cNvGrpSpPr>
          <p:nvPr>
            <p:custDataLst>
              <p:tags r:id="rId14"/>
            </p:custDataLst>
          </p:nvPr>
        </p:nvGrpSpPr>
        <p:grpSpPr bwMode="auto">
          <a:xfrm>
            <a:off x="0" y="0"/>
            <a:ext cx="9144000" cy="635000"/>
            <a:chOff x="0" y="0"/>
            <a:chExt cx="9144000" cy="635000"/>
          </a:xfrm>
        </p:grpSpPr>
        <p:sp>
          <p:nvSpPr>
            <p:cNvPr id="15" name="TitleBackground">
              <a:extLst>
                <a:ext uri="{FF2B5EF4-FFF2-40B4-BE49-F238E27FC236}">
                  <a16:creationId xmlns:a16="http://schemas.microsoft.com/office/drawing/2014/main" id="{CC209FE9-67B9-401B-AB11-69C7A9466A87}"/>
                </a:ext>
              </a:extLst>
            </p:cNvPr>
            <p:cNvSpPr/>
            <p:nvPr>
              <p:custDataLst>
                <p:tags r:id="rId16"/>
              </p:custDataLst>
            </p:nvPr>
          </p:nvSpPr>
          <p:spPr>
            <a:xfrm>
              <a:off x="0" y="0"/>
              <a:ext cx="9144000" cy="635000"/>
            </a:xfrm>
            <a:prstGeom prst="rect">
              <a:avLst/>
            </a:prstGeom>
            <a:solidFill>
              <a:srgbClr val="F6F7F8"/>
            </a:solidFill>
            <a:ln w="25400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6" name="ColorBlock">
              <a:extLst>
                <a:ext uri="{FF2B5EF4-FFF2-40B4-BE49-F238E27FC236}">
                  <a16:creationId xmlns:a16="http://schemas.microsoft.com/office/drawing/2014/main" id="{3ABF17C3-1AB0-4707-8173-E4F5E174E460}"/>
                </a:ext>
              </a:extLst>
            </p:cNvPr>
            <p:cNvSpPr/>
            <p:nvPr>
              <p:custDataLst>
                <p:tags r:id="rId17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25400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32790" name="TypeText">
              <a:extLst>
                <a:ext uri="{FF2B5EF4-FFF2-40B4-BE49-F238E27FC236}">
                  <a16:creationId xmlns:a16="http://schemas.microsoft.com/office/drawing/2014/main" id="{8599E076-01D4-426F-870B-D53EBABB7B06}"/>
                </a:ext>
              </a:extLst>
            </p:cNvPr>
            <p:cNvSpPr txBox="1">
              <a:spLocks noChangeArrowheads="1"/>
            </p:cNvSpPr>
            <p:nvPr>
              <p:custDataLst>
                <p:tags r:id="rId18"/>
              </p:custDataLst>
            </p:nvPr>
          </p:nvSpPr>
          <p:spPr bwMode="auto">
            <a:xfrm>
              <a:off x="254000" y="0"/>
              <a:ext cx="1905000" cy="635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26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单选题</a:t>
              </a:r>
            </a:p>
          </p:txBody>
        </p:sp>
        <p:sp>
          <p:nvSpPr>
            <p:cNvPr id="32791" name="TipText">
              <a:extLst>
                <a:ext uri="{FF2B5EF4-FFF2-40B4-BE49-F238E27FC236}">
                  <a16:creationId xmlns:a16="http://schemas.microsoft.com/office/drawing/2014/main" id="{2F74D9F7-AB4F-46EC-AC05-68571BA21254}"/>
                </a:ext>
              </a:extLst>
            </p:cNvPr>
            <p:cNvSpPr txBox="1">
              <a:spLocks noChangeArrowheads="1"/>
            </p:cNvSpPr>
            <p:nvPr>
              <p:custDataLst>
                <p:tags r:id="rId19"/>
              </p:custDataLst>
            </p:nvPr>
          </p:nvSpPr>
          <p:spPr bwMode="auto">
            <a:xfrm>
              <a:off x="1525905" y="109220"/>
              <a:ext cx="2286000" cy="50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</a:t>
              </a:r>
              <a:r>
                <a:rPr lang="zh-CN" altLang="en-US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pic>
        <p:nvPicPr>
          <p:cNvPr id="32784" name="图片 3">
            <a:extLst>
              <a:ext uri="{FF2B5EF4-FFF2-40B4-BE49-F238E27FC236}">
                <a16:creationId xmlns:a16="http://schemas.microsoft.com/office/drawing/2014/main" id="{EC3B070D-1A78-428B-AF0F-63A9FE034FB9}"/>
              </a:ext>
            </a:extLst>
          </p:cNvPr>
          <p:cNvPicPr>
            <a:picLocks/>
          </p:cNvPicPr>
          <p:nvPr>
            <p:custDataLst>
              <p:tags r:id="rId15"/>
            </p:custDataLst>
          </p:nvPr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4600" y="63500"/>
            <a:ext cx="1422400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</p:cSld>
  <p:clrMapOvr>
    <a:masterClrMapping/>
  </p:clrMapOvr>
  <p:transition spd="slow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594" name="Picture 2">
            <a:extLst>
              <a:ext uri="{FF2B5EF4-FFF2-40B4-BE49-F238E27FC236}">
                <a16:creationId xmlns:a16="http://schemas.microsoft.com/office/drawing/2014/main" id="{AA5C5425-AACA-4616-B7BF-B4B0A5CA79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28600"/>
            <a:ext cx="3441700" cy="219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0595" name="Text Box 3">
            <a:extLst>
              <a:ext uri="{FF2B5EF4-FFF2-40B4-BE49-F238E27FC236}">
                <a16:creationId xmlns:a16="http://schemas.microsoft.com/office/drawing/2014/main" id="{E76A2C8E-152F-4BD9-8B9B-7AB7F6EBA8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4343400"/>
            <a:ext cx="7010400" cy="191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>
                <a:latin typeface="Times New Roman" panose="02020603050405020304" pitchFamily="18" charset="0"/>
                <a:ea typeface="黑体" panose="02010609060101010101" pitchFamily="49" charset="-122"/>
              </a:rPr>
              <a:t>重叠型构象中，两个Ｃ原子上的Ｈ原子相距较近，产生排斥力，而出现空间阻碍效应</a:t>
            </a:r>
            <a:r>
              <a:rPr kumimoji="1" lang="en-US" altLang="zh-CN" sz="2400">
                <a:latin typeface="Times New Roman" panose="02020603050405020304" pitchFamily="18" charset="0"/>
                <a:ea typeface="黑体" panose="02010609060101010101" pitchFamily="49" charset="-122"/>
              </a:rPr>
              <a:t>(Steric effect)</a:t>
            </a:r>
            <a:r>
              <a:rPr kumimoji="1" lang="zh-CN" altLang="en-US" sz="2400">
                <a:latin typeface="Times New Roman" panose="02020603050405020304" pitchFamily="18" charset="0"/>
                <a:ea typeface="黑体" panose="02010609060101010101" pitchFamily="49" charset="-122"/>
              </a:rPr>
              <a:t>。而在交叉型构象中，两个Ｃ原子上Ｈ原子的相距较远，不会出现空间阻碍效应的排斥力，能量较低，比较稳定。</a:t>
            </a:r>
            <a:r>
              <a:rPr kumimoji="1" lang="zh-CN" altLang="en-US" sz="2400">
                <a:latin typeface="Times New Roman" panose="02020603050405020304" pitchFamily="18" charset="0"/>
              </a:rPr>
              <a:t> </a:t>
            </a:r>
          </a:p>
        </p:txBody>
      </p:sp>
      <p:pic>
        <p:nvPicPr>
          <p:cNvPr id="110596" name="Picture 4">
            <a:extLst>
              <a:ext uri="{FF2B5EF4-FFF2-40B4-BE49-F238E27FC236}">
                <a16:creationId xmlns:a16="http://schemas.microsoft.com/office/drawing/2014/main" id="{991B0A93-DBD2-4D08-8DAF-99E88AF534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1600200"/>
            <a:ext cx="5076825" cy="255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9" name="矩形 3">
            <a:extLst>
              <a:ext uri="{FF2B5EF4-FFF2-40B4-BE49-F238E27FC236}">
                <a16:creationId xmlns:a16="http://schemas.microsoft.com/office/drawing/2014/main" id="{EBB44AF7-0C7D-4736-A495-D9AC8E5D31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125" y="390525"/>
            <a:ext cx="460851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2857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Wingdings" panose="05000000000000000000" pitchFamily="2" charset="2"/>
              <a:buChar char="Ø"/>
            </a:pPr>
            <a:r>
              <a:rPr lang="en-US" altLang="zh-CN" sz="2800" b="1">
                <a:solidFill>
                  <a:schemeClr val="tx2"/>
                </a:solidFill>
              </a:rPr>
              <a:t> 2.1.5  properties — </a:t>
            </a:r>
            <a:r>
              <a:rPr lang="zh-CN" altLang="en-US" sz="2800" b="1">
                <a:solidFill>
                  <a:schemeClr val="tx2"/>
                </a:solidFill>
              </a:rPr>
              <a:t>性质</a:t>
            </a:r>
            <a:endParaRPr lang="zh-CN" altLang="en-US" sz="280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89BAB3C-AB41-4A0A-9EF0-970D4B1001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411B1-AD51-4D81-BF01-B6199B4E8C6B}" type="datetime11">
              <a:rPr lang="zh-CN" altLang="en-US" smtClean="0"/>
              <a:t>18:38:26</a:t>
            </a:fld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FEBDE51-AF07-4AFA-9F14-D8E171791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379CA-290F-4386-B024-4CDB787C03D0}" type="slidenum">
              <a:rPr lang="zh-CN" altLang="en-US" smtClean="0"/>
              <a:t>36</a:t>
            </a:fld>
            <a:endParaRPr lang="zh-CN" altLang="en-US"/>
          </a:p>
        </p:txBody>
      </p:sp>
      <p:sp>
        <p:nvSpPr>
          <p:cNvPr id="18" name="矩形 3">
            <a:extLst>
              <a:ext uri="{FF2B5EF4-FFF2-40B4-BE49-F238E27FC236}">
                <a16:creationId xmlns:a16="http://schemas.microsoft.com/office/drawing/2014/main" id="{6C015B51-4A59-437E-A513-F32C9F3773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055688"/>
            <a:ext cx="613821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2857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Wingdings" panose="05000000000000000000" pitchFamily="2" charset="2"/>
              <a:buChar char="Ø"/>
            </a:pPr>
            <a:r>
              <a:rPr lang="en-US" altLang="zh-CN" sz="2400" b="1" dirty="0">
                <a:solidFill>
                  <a:schemeClr val="tx2"/>
                </a:solidFill>
              </a:rPr>
              <a:t> 2.1.5.1 Physical properties — </a:t>
            </a:r>
            <a:r>
              <a:rPr lang="zh-CN" altLang="en-US" sz="2400" b="1" dirty="0">
                <a:solidFill>
                  <a:schemeClr val="tx2"/>
                </a:solidFill>
              </a:rPr>
              <a:t>物理性质</a:t>
            </a:r>
            <a:endParaRPr lang="zh-CN" altLang="en-US" sz="2400" dirty="0"/>
          </a:p>
        </p:txBody>
      </p:sp>
      <p:graphicFrame>
        <p:nvGraphicFramePr>
          <p:cNvPr id="19" name="Object 8">
            <a:extLst>
              <a:ext uri="{FF2B5EF4-FFF2-40B4-BE49-F238E27FC236}">
                <a16:creationId xmlns:a16="http://schemas.microsoft.com/office/drawing/2014/main" id="{095A4E03-7885-427F-AEE4-31BD55FB341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16379966"/>
              </p:ext>
            </p:extLst>
          </p:nvPr>
        </p:nvGraphicFramePr>
        <p:xfrm>
          <a:off x="1008063" y="4825924"/>
          <a:ext cx="6659562" cy="149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779" name="CS ChemDraw Drawing" r:id="rId3" imgW="4006192" imgH="901848" progId="ChemDraw.Document.6.0">
                  <p:embed/>
                </p:oleObj>
              </mc:Choice>
              <mc:Fallback>
                <p:oleObj name="CS ChemDraw Drawing" r:id="rId3" imgW="4006192" imgH="901848" progId="ChemDraw.Document.6.0">
                  <p:embed/>
                  <p:pic>
                    <p:nvPicPr>
                      <p:cNvPr id="67592" name="Object 8">
                        <a:extLst>
                          <a:ext uri="{FF2B5EF4-FFF2-40B4-BE49-F238E27FC236}">
                            <a16:creationId xmlns:a16="http://schemas.microsoft.com/office/drawing/2014/main" id="{304D8A3F-F53C-4CA5-AA41-833D1CFFD6E7}"/>
                          </a:ext>
                        </a:extLst>
                      </p:cNvPr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8063" y="4825924"/>
                        <a:ext cx="6659562" cy="1498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Rectangle 7">
            <a:extLst>
              <a:ext uri="{FF2B5EF4-FFF2-40B4-BE49-F238E27FC236}">
                <a16:creationId xmlns:a16="http://schemas.microsoft.com/office/drawing/2014/main" id="{27E54566-6229-4544-ABBC-E4676A4581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750" y="1490904"/>
            <a:ext cx="8243888" cy="3309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indent="3048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lang="en-US" altLang="zh-CN" sz="2400" b="1" dirty="0">
                <a:latin typeface="Arial" panose="020B0604020202020204" pitchFamily="34" charset="0"/>
                <a:ea typeface="宋体" panose="02010600030101010101" pitchFamily="2" charset="-122"/>
              </a:rPr>
              <a:t>1</a:t>
            </a: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、状态</a:t>
            </a:r>
          </a:p>
          <a:p>
            <a:pPr>
              <a:lnSpc>
                <a:spcPct val="110000"/>
              </a:lnSpc>
            </a:pP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在室温（</a:t>
            </a: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25 ℃</a:t>
            </a: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）和</a:t>
            </a: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0.1MPa</a:t>
            </a: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下，</a:t>
            </a: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C1-C4</a:t>
            </a: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直链烃为气体，</a:t>
            </a: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C5-C17</a:t>
            </a: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直链烃为液体，十八个碳原子以上直链烃为固体。</a:t>
            </a:r>
            <a:endParaRPr lang="en-US" altLang="zh-CN" sz="2400" b="1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eaLnBrk="1" hangingPunct="1">
              <a:lnSpc>
                <a:spcPct val="110000"/>
              </a:lnSpc>
            </a:pPr>
            <a:endParaRPr lang="zh-CN" altLang="en-US" sz="2400" b="1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eaLnBrk="1" hangingPunct="1">
              <a:lnSpc>
                <a:spcPct val="110000"/>
              </a:lnSpc>
            </a:pP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、沸点</a:t>
            </a: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(bp)  </a:t>
            </a:r>
          </a:p>
          <a:p>
            <a:pPr eaLnBrk="1" hangingPunct="1">
              <a:lnSpc>
                <a:spcPct val="110000"/>
              </a:lnSpc>
            </a:pP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</a:t>
            </a: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烷烃分子同系物中，随碳原子数的增加，其沸点也相应升高。在分子式相同的构造异构体中，支链越多，分子间距越大，其沸点越低。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89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89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3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6" dur="500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1" dur="500"/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4" dur="500"/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919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4">
            <a:extLst>
              <a:ext uri="{FF2B5EF4-FFF2-40B4-BE49-F238E27FC236}">
                <a16:creationId xmlns:a16="http://schemas.microsoft.com/office/drawing/2014/main" id="{6C34D094-AD45-4B3D-972F-DC8FD180A7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6263" y="3330575"/>
            <a:ext cx="82915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indent="3048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endParaRPr lang="zh-CN" altLang="zh-CN" sz="240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00709" name="Rectangle 5">
            <a:extLst>
              <a:ext uri="{FF2B5EF4-FFF2-40B4-BE49-F238E27FC236}">
                <a16:creationId xmlns:a16="http://schemas.microsoft.com/office/drawing/2014/main" id="{47087356-1AEB-4598-B855-F072EB0E33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288" y="620713"/>
            <a:ext cx="8532812" cy="2282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sz="2400" b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3</a:t>
            </a:r>
            <a:r>
              <a:rPr lang="zh-CN" altLang="en-US" sz="2400" b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、熔点</a:t>
            </a:r>
            <a:r>
              <a:rPr lang="en-US" altLang="zh-CN" sz="2400" b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(mp)  </a:t>
            </a:r>
          </a:p>
          <a:p>
            <a:pPr eaLnBrk="1" hangingPunct="1">
              <a:lnSpc>
                <a:spcPct val="120000"/>
              </a:lnSpc>
            </a:pPr>
            <a:r>
              <a:rPr lang="en-US" altLang="zh-CN" sz="2400" b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</a:t>
            </a:r>
            <a:r>
              <a:rPr lang="zh-CN" altLang="en-US" sz="2400" b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烷烃分子同系物中，随碳原子数的增加，其熔点也曲线升高。偶数碳原子直链烷烃熔点大于相邻的两个奇数碳原子烷烃，在分子式相同的构造异构体中，对称性越好，分子在晶格中的排列越紧密，其熔点越高。</a:t>
            </a:r>
          </a:p>
        </p:txBody>
      </p:sp>
      <p:pic>
        <p:nvPicPr>
          <p:cNvPr id="200710" name="Picture 6">
            <a:extLst>
              <a:ext uri="{FF2B5EF4-FFF2-40B4-BE49-F238E27FC236}">
                <a16:creationId xmlns:a16="http://schemas.microsoft.com/office/drawing/2014/main" id="{E3466106-AEA0-4F7D-8CDC-EFB67A7663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3249613"/>
            <a:ext cx="2879725" cy="2301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00711" name="Object 7">
            <a:extLst>
              <a:ext uri="{FF2B5EF4-FFF2-40B4-BE49-F238E27FC236}">
                <a16:creationId xmlns:a16="http://schemas.microsoft.com/office/drawing/2014/main" id="{B0273E1D-4223-4226-84A6-4AEE588615BC}"/>
              </a:ext>
            </a:extLst>
          </p:cNvPr>
          <p:cNvGraphicFramePr>
            <a:graphicFrameLocks noGrp="1" noChangeAspect="1"/>
          </p:cNvGraphicFramePr>
          <p:nvPr>
            <p:ph/>
          </p:nvPr>
        </p:nvGraphicFramePr>
        <p:xfrm>
          <a:off x="4356100" y="3681413"/>
          <a:ext cx="3865563" cy="925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803" name="CS ChemDraw Drawing" r:id="rId4" imgW="3866093" imgH="926142" progId="ChemDraw.Document.6.0">
                  <p:embed/>
                </p:oleObj>
              </mc:Choice>
              <mc:Fallback>
                <p:oleObj name="CS ChemDraw Drawing" r:id="rId4" imgW="3866093" imgH="926142" progId="ChemDraw.Document.6.0">
                  <p:embed/>
                  <p:pic>
                    <p:nvPicPr>
                      <p:cNvPr id="200711" name="Object 7">
                        <a:extLst>
                          <a:ext uri="{FF2B5EF4-FFF2-40B4-BE49-F238E27FC236}">
                            <a16:creationId xmlns:a16="http://schemas.microsoft.com/office/drawing/2014/main" id="{B0273E1D-4223-4226-84A6-4AEE588615BC}"/>
                          </a:ext>
                        </a:extLst>
                      </p:cNvPr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56100" y="3681413"/>
                        <a:ext cx="3865563" cy="9255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日期占位符 1">
            <a:extLst>
              <a:ext uri="{FF2B5EF4-FFF2-40B4-BE49-F238E27FC236}">
                <a16:creationId xmlns:a16="http://schemas.microsoft.com/office/drawing/2014/main" id="{4ACFA8D0-408C-4313-8D03-90A2784A41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DB70177-A779-4F6C-9676-65AA02A1226B}" type="datetime11">
              <a:rPr lang="zh-CN" altLang="en-US" smtClean="0"/>
              <a:t>18:38:26</a:t>
            </a:fld>
            <a:endParaRPr lang="en-US" altLang="zh-CN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B51B0A2-3364-46C3-8DC1-E08A70E630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7F482C9-C57B-4C31-B1D6-1507D4CABD11}" type="slidenum">
              <a:rPr lang="en-US" altLang="zh-CN" smtClean="0"/>
              <a:pPr>
                <a:defRPr/>
              </a:pPr>
              <a:t>37</a:t>
            </a:fld>
            <a:endParaRPr lang="en-US" altLang="zh-CN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7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2007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7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0" dur="500"/>
                                        <p:tgtEl>
                                          <p:spTgt spid="2007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5" dur="500"/>
                                        <p:tgtEl>
                                          <p:spTgt spid="2007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0" dur="500"/>
                                        <p:tgtEl>
                                          <p:spTgt spid="2007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56" name="Rectangle 4">
            <a:extLst>
              <a:ext uri="{FF2B5EF4-FFF2-40B4-BE49-F238E27FC236}">
                <a16:creationId xmlns:a16="http://schemas.microsoft.com/office/drawing/2014/main" id="{330B5075-C717-4FCF-9E7E-97A551C416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3238" y="1160463"/>
            <a:ext cx="8280400" cy="294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en-US" altLang="zh-CN" sz="2400" b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4</a:t>
            </a:r>
            <a:r>
              <a:rPr lang="zh-CN" altLang="en-US" sz="2400" b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、相对密度  </a:t>
            </a:r>
          </a:p>
          <a:p>
            <a:pPr eaLnBrk="1" hangingPunct="1">
              <a:lnSpc>
                <a:spcPct val="130000"/>
              </a:lnSpc>
            </a:pPr>
            <a:r>
              <a:rPr lang="zh-CN" altLang="en-US" sz="2400" b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烷烃分子同系物中，随碳原子数的增加，状态趋于固态，相对密度趋于</a:t>
            </a:r>
            <a:r>
              <a:rPr lang="en-US" altLang="zh-CN" sz="2400" b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0.8</a:t>
            </a:r>
            <a:r>
              <a:rPr lang="zh-CN" altLang="en-US" sz="2400" b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。</a:t>
            </a:r>
          </a:p>
          <a:p>
            <a:pPr eaLnBrk="1" hangingPunct="1">
              <a:lnSpc>
                <a:spcPct val="130000"/>
              </a:lnSpc>
            </a:pPr>
            <a:endParaRPr lang="zh-CN" altLang="en-US" sz="2400" b="1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eaLnBrk="1" hangingPunct="1">
              <a:lnSpc>
                <a:spcPct val="130000"/>
              </a:lnSpc>
            </a:pPr>
            <a:r>
              <a:rPr lang="en-US" altLang="zh-CN" sz="2400" b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5</a:t>
            </a:r>
            <a:r>
              <a:rPr lang="zh-CN" altLang="en-US" sz="2400" b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、溶解度  </a:t>
            </a:r>
          </a:p>
          <a:p>
            <a:pPr eaLnBrk="1" hangingPunct="1">
              <a:lnSpc>
                <a:spcPct val="130000"/>
              </a:lnSpc>
            </a:pPr>
            <a:r>
              <a:rPr lang="zh-CN" altLang="en-US" sz="2400" b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非极性，难溶于水，易溶于</a:t>
            </a:r>
            <a:r>
              <a:rPr lang="en-US" altLang="zh-CN" sz="2400" b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CCl</a:t>
            </a:r>
            <a:r>
              <a:rPr lang="en-US" altLang="zh-CN" sz="2400" b="1" baseline="-2500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4</a:t>
            </a:r>
            <a:r>
              <a:rPr lang="zh-CN" altLang="en-US" sz="2400" b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等非极性或弱极性有机溶剂。</a:t>
            </a:r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4790F51A-443E-4D23-BCEA-14711611AE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4524C-C204-4E5E-B2C5-238B631EF6A0}" type="datetime11">
              <a:rPr lang="zh-CN" altLang="en-US" smtClean="0"/>
              <a:t>18:38:26</a:t>
            </a:fld>
            <a:endParaRPr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266F0FB-FE91-4A51-A8E6-605BF60A77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379CA-290F-4386-B024-4CDB787C03D0}" type="slidenum">
              <a:rPr lang="zh-CN" altLang="en-US" smtClean="0"/>
              <a:t>38</a:t>
            </a:fld>
            <a:endParaRPr lang="zh-CN" alt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2027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0" dur="500"/>
                                        <p:tgtEl>
                                          <p:spTgt spid="2027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5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5" dur="500"/>
                                        <p:tgtEl>
                                          <p:spTgt spid="20275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5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8" dur="500"/>
                                        <p:tgtEl>
                                          <p:spTgt spid="20275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61" name="Rectangle 5">
            <a:extLst>
              <a:ext uri="{FF2B5EF4-FFF2-40B4-BE49-F238E27FC236}">
                <a16:creationId xmlns:a16="http://schemas.microsoft.com/office/drawing/2014/main" id="{77F91280-F5FD-40BE-ABCB-E3F3ED3835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775" y="1350963"/>
            <a:ext cx="8389938" cy="3159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</a:t>
            </a: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烷烃（特别是正烷烃）的化学性质稳定。在常温常压下，与大多数试剂如强酸、强碱、强氧化剂、强还原剂等都不起反应，或反应速度极慢。</a:t>
            </a:r>
          </a:p>
          <a:p>
            <a:pPr eaLnBrk="1" hangingPunct="1">
              <a:lnSpc>
                <a:spcPct val="120000"/>
              </a:lnSpc>
            </a:pP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原因：（</a:t>
            </a: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） 其共价键都为</a:t>
            </a: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σ</a:t>
            </a: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键，键能大；（</a:t>
            </a: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）分子中的共价键不易极化（电负性差别小</a:t>
            </a: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C2.5</a:t>
            </a: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 </a:t>
            </a: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H2.2</a:t>
            </a: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）。但稳定性是相对的、有条件的，在一定条件下（如高温、高压、光照、催化剂），烷烃也能起一些化学反应。</a:t>
            </a:r>
          </a:p>
        </p:txBody>
      </p:sp>
      <p:sp>
        <p:nvSpPr>
          <p:cNvPr id="31750" name="Rectangle 9">
            <a:extLst>
              <a:ext uri="{FF2B5EF4-FFF2-40B4-BE49-F238E27FC236}">
                <a16:creationId xmlns:a16="http://schemas.microsoft.com/office/drawing/2014/main" id="{866601B8-8613-4BE1-BEB5-F3C8852B58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3147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0" name="矩形 3">
            <a:extLst>
              <a:ext uri="{FF2B5EF4-FFF2-40B4-BE49-F238E27FC236}">
                <a16:creationId xmlns:a16="http://schemas.microsoft.com/office/drawing/2014/main" id="{264E0C19-2F7C-47BA-8F59-3FD93A3620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450" y="457200"/>
            <a:ext cx="62579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2857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Wingdings" panose="05000000000000000000" pitchFamily="2" charset="2"/>
              <a:buChar char="Ø"/>
            </a:pPr>
            <a:r>
              <a:rPr lang="en-US" altLang="zh-CN" sz="2400" b="1" dirty="0">
                <a:solidFill>
                  <a:schemeClr val="tx2"/>
                </a:solidFill>
              </a:rPr>
              <a:t> 2.1.5.2 Chemical properties — </a:t>
            </a:r>
            <a:r>
              <a:rPr lang="zh-CN" altLang="en-US" sz="2400" b="1" dirty="0">
                <a:solidFill>
                  <a:schemeClr val="tx2"/>
                </a:solidFill>
              </a:rPr>
              <a:t>化学性质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DC788A4-8E9F-41EB-B40E-306D9F120D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55A64B-76FF-4674-8BFD-A9FBC1AC63FC}" type="datetime11">
              <a:rPr lang="zh-CN" altLang="en-US" smtClean="0"/>
              <a:t>18:38:26</a:t>
            </a:fld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5390833-6EF5-4544-9E60-410D3EDE56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379CA-290F-4386-B024-4CDB787C03D0}" type="slidenum">
              <a:rPr lang="zh-CN" altLang="en-US" smtClean="0"/>
              <a:t>39</a:t>
            </a:fld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706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706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2" name="Rectangle 6">
            <a:extLst>
              <a:ext uri="{FF2B5EF4-FFF2-40B4-BE49-F238E27FC236}">
                <a16:creationId xmlns:a16="http://schemas.microsoft.com/office/drawing/2014/main" id="{BA950FB9-E53B-4E37-B67F-4FF4E30B29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" y="1219200"/>
            <a:ext cx="8253413" cy="20561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33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  <a:spcBef>
                <a:spcPct val="50000"/>
              </a:spcBef>
            </a:pPr>
            <a:r>
              <a:rPr kumimoji="1" lang="zh-CN" altLang="en-US" sz="2400" b="1" dirty="0">
                <a:solidFill>
                  <a:srgbClr val="FF0000"/>
                </a:solidFill>
                <a:latin typeface="宋体" panose="02010600030101010101" pitchFamily="2" charset="-122"/>
              </a:rPr>
              <a:t>烷烃：</a:t>
            </a:r>
            <a:r>
              <a:rPr lang="zh-CN" altLang="en-US" sz="2000" b="1" dirty="0">
                <a:latin typeface="宋体" panose="02010600030101010101" pitchFamily="2" charset="-122"/>
                <a:cs typeface="Times New Roman" panose="02020603050405020304" pitchFamily="18" charset="0"/>
              </a:rPr>
              <a:t>由碳和氢两种元素组成的饱和烃称为烷烃，</a:t>
            </a:r>
            <a:r>
              <a:rPr kumimoji="1" lang="zh-CN" altLang="en-US" sz="2000" b="1" dirty="0">
                <a:solidFill>
                  <a:schemeClr val="tx2"/>
                </a:solidFill>
                <a:latin typeface="宋体" panose="02010600030101010101" pitchFamily="2" charset="-122"/>
              </a:rPr>
              <a:t>具有</a:t>
            </a:r>
            <a:r>
              <a:rPr kumimoji="1" lang="en-US" altLang="zh-CN" sz="2000" b="1" dirty="0">
                <a:solidFill>
                  <a:srgbClr val="FF0000"/>
                </a:solidFill>
                <a:latin typeface="宋体" panose="02010600030101010101" pitchFamily="2" charset="-122"/>
              </a:rPr>
              <a:t>C</a:t>
            </a:r>
            <a:r>
              <a:rPr kumimoji="1" lang="en-US" altLang="zh-CN" sz="2000" b="1" baseline="-25000" dirty="0">
                <a:solidFill>
                  <a:srgbClr val="FF0000"/>
                </a:solidFill>
                <a:latin typeface="宋体" panose="02010600030101010101" pitchFamily="2" charset="-122"/>
              </a:rPr>
              <a:t>n</a:t>
            </a:r>
            <a:r>
              <a:rPr kumimoji="1" lang="en-US" altLang="zh-CN" sz="2000" b="1" dirty="0">
                <a:solidFill>
                  <a:srgbClr val="FF0000"/>
                </a:solidFill>
                <a:latin typeface="宋体" panose="02010600030101010101" pitchFamily="2" charset="-122"/>
              </a:rPr>
              <a:t>H</a:t>
            </a:r>
            <a:r>
              <a:rPr kumimoji="1" lang="en-US" altLang="zh-CN" sz="2000" b="1" baseline="-25000" dirty="0">
                <a:solidFill>
                  <a:srgbClr val="FF0000"/>
                </a:solidFill>
                <a:latin typeface="宋体" panose="02010600030101010101" pitchFamily="2" charset="-122"/>
              </a:rPr>
              <a:t>2n+2</a:t>
            </a:r>
            <a:r>
              <a:rPr kumimoji="1" lang="zh-CN" altLang="en-US" sz="2000" b="1" dirty="0">
                <a:solidFill>
                  <a:schemeClr val="tx2"/>
                </a:solidFill>
                <a:latin typeface="宋体" panose="02010600030101010101" pitchFamily="2" charset="-122"/>
              </a:rPr>
              <a:t>通式。</a:t>
            </a:r>
            <a:endParaRPr kumimoji="1" lang="en-US" altLang="zh-CN" sz="2000" b="1" dirty="0">
              <a:solidFill>
                <a:schemeClr val="tx2"/>
              </a:solidFill>
              <a:latin typeface="宋体" panose="02010600030101010101" pitchFamily="2" charset="-122"/>
            </a:endParaRPr>
          </a:p>
          <a:p>
            <a:pPr>
              <a:lnSpc>
                <a:spcPct val="120000"/>
              </a:lnSpc>
              <a:spcBef>
                <a:spcPct val="50000"/>
              </a:spcBef>
            </a:pPr>
            <a:endParaRPr lang="zh-CN" altLang="en-US" sz="2000" b="1" dirty="0">
              <a:latin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Bef>
                <a:spcPct val="50000"/>
              </a:spcBef>
            </a:pPr>
            <a:endParaRPr kumimoji="1" lang="en-US" altLang="zh-CN" sz="2000" b="1" dirty="0">
              <a:solidFill>
                <a:srgbClr val="FF0000"/>
              </a:solidFill>
              <a:latin typeface="宋体" panose="02010600030101010101" pitchFamily="2" charset="-122"/>
            </a:endParaRPr>
          </a:p>
          <a:p>
            <a:pPr>
              <a:lnSpc>
                <a:spcPct val="120000"/>
              </a:lnSpc>
              <a:spcBef>
                <a:spcPct val="50000"/>
              </a:spcBef>
            </a:pPr>
            <a:endParaRPr kumimoji="1" lang="en-US" altLang="zh-CN" sz="2000" b="1" dirty="0">
              <a:solidFill>
                <a:srgbClr val="FF0000"/>
              </a:solidFill>
              <a:latin typeface="宋体" panose="02010600030101010101" pitchFamily="2" charset="-122"/>
            </a:endParaRPr>
          </a:p>
        </p:txBody>
      </p:sp>
      <p:sp>
        <p:nvSpPr>
          <p:cNvPr id="7179" name="Rectangle 2">
            <a:extLst>
              <a:ext uri="{FF2B5EF4-FFF2-40B4-BE49-F238E27FC236}">
                <a16:creationId xmlns:a16="http://schemas.microsoft.com/office/drawing/2014/main" id="{666235DD-4879-40F9-92DC-222B9CB4E0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0999" y="4114782"/>
            <a:ext cx="5963492" cy="4835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33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  <a:spcBef>
                <a:spcPct val="50000"/>
              </a:spcBef>
            </a:pPr>
            <a:r>
              <a:rPr kumimoji="1" lang="zh-CN" altLang="en-US" sz="2400" b="1" dirty="0">
                <a:solidFill>
                  <a:srgbClr val="FF0000"/>
                </a:solidFill>
              </a:rPr>
              <a:t>同分异构现象：</a:t>
            </a:r>
            <a:r>
              <a:rPr kumimoji="1" lang="zh-CN" altLang="en-US" sz="2000" b="1" dirty="0">
                <a:latin typeface="Times New Roman" panose="02020603050405020304" pitchFamily="18" charset="0"/>
              </a:rPr>
              <a:t>分子式相同而结构不同的现象。</a:t>
            </a:r>
          </a:p>
        </p:txBody>
      </p:sp>
      <p:sp>
        <p:nvSpPr>
          <p:cNvPr id="7180" name="Rectangle 3">
            <a:extLst>
              <a:ext uri="{FF2B5EF4-FFF2-40B4-BE49-F238E27FC236}">
                <a16:creationId xmlns:a16="http://schemas.microsoft.com/office/drawing/2014/main" id="{780FB2B4-7E0F-4573-BBEA-2FA0DD603B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7806" y="5681650"/>
            <a:ext cx="7714357" cy="7956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33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  <a:spcBef>
                <a:spcPct val="50000"/>
              </a:spcBef>
            </a:pPr>
            <a:r>
              <a:rPr kumimoji="1" lang="zh-CN" altLang="en-US" sz="2000" b="1" dirty="0">
                <a:latin typeface="Times New Roman" panose="02020603050405020304" pitchFamily="18" charset="0"/>
              </a:rPr>
              <a:t>烷烃的异构是由于碳骨架不同产生的异构现象称为</a:t>
            </a:r>
            <a:r>
              <a:rPr kumimoji="1"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碳链异构</a:t>
            </a:r>
            <a:r>
              <a:rPr kumimoji="1" lang="zh-CN" altLang="en-US" sz="2000" b="1" dirty="0">
                <a:latin typeface="Times New Roman" panose="02020603050405020304" pitchFamily="18" charset="0"/>
              </a:rPr>
              <a:t>现象。烷烃异构体的数目随着分子中碳原子数的增加而迅速增多。</a:t>
            </a:r>
          </a:p>
        </p:txBody>
      </p:sp>
      <p:graphicFrame>
        <p:nvGraphicFramePr>
          <p:cNvPr id="7181" name="对象 7">
            <a:extLst>
              <a:ext uri="{FF2B5EF4-FFF2-40B4-BE49-F238E27FC236}">
                <a16:creationId xmlns:a16="http://schemas.microsoft.com/office/drawing/2014/main" id="{1EADD781-8EEC-41F6-B4C8-5255B108D46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5693544"/>
              </p:ext>
            </p:extLst>
          </p:nvPr>
        </p:nvGraphicFramePr>
        <p:xfrm>
          <a:off x="1524062" y="4724373"/>
          <a:ext cx="2451253" cy="5334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89" r:id="rId4" imgW="1671320" imgH="365760" progId="">
                  <p:embed/>
                </p:oleObj>
              </mc:Choice>
              <mc:Fallback>
                <p:oleObj r:id="rId4" imgW="1671320" imgH="365760" progId="">
                  <p:embed/>
                  <p:pic>
                    <p:nvPicPr>
                      <p:cNvPr id="0" name="对象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62" y="4724373"/>
                        <a:ext cx="2451253" cy="53340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82" name="对象 8">
            <a:extLst>
              <a:ext uri="{FF2B5EF4-FFF2-40B4-BE49-F238E27FC236}">
                <a16:creationId xmlns:a16="http://schemas.microsoft.com/office/drawing/2014/main" id="{4CEE9D9C-2349-4BB1-8202-CCF360E2568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65644951"/>
              </p:ext>
            </p:extLst>
          </p:nvPr>
        </p:nvGraphicFramePr>
        <p:xfrm>
          <a:off x="5181890" y="4571970"/>
          <a:ext cx="1828914" cy="10049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90" r:id="rId6" imgW="1290320" imgH="706120" progId="">
                  <p:embed/>
                </p:oleObj>
              </mc:Choice>
              <mc:Fallback>
                <p:oleObj r:id="rId6" imgW="1290320" imgH="706120" progId="">
                  <p:embed/>
                  <p:pic>
                    <p:nvPicPr>
                      <p:cNvPr id="0" name="对象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81890" y="4571970"/>
                        <a:ext cx="1828914" cy="100490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83" name="TextBox 9">
            <a:extLst>
              <a:ext uri="{FF2B5EF4-FFF2-40B4-BE49-F238E27FC236}">
                <a16:creationId xmlns:a16="http://schemas.microsoft.com/office/drawing/2014/main" id="{A55ABC88-3857-4288-A50B-A1A852E679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14116" y="5392720"/>
            <a:ext cx="1739688" cy="3385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1600" b="1" dirty="0"/>
              <a:t>正丁烷（</a:t>
            </a:r>
            <a:r>
              <a:rPr lang="en-US" altLang="zh-CN" sz="1600" b="1" dirty="0"/>
              <a:t>C</a:t>
            </a:r>
            <a:r>
              <a:rPr lang="en-US" altLang="zh-CN" sz="1600" b="1" baseline="-25000" dirty="0"/>
              <a:t>4</a:t>
            </a:r>
            <a:r>
              <a:rPr lang="en-US" altLang="zh-CN" sz="1600" b="1" dirty="0"/>
              <a:t>H</a:t>
            </a:r>
            <a:r>
              <a:rPr lang="en-US" altLang="zh-CN" sz="1600" b="1" baseline="-25000" dirty="0"/>
              <a:t>10</a:t>
            </a:r>
            <a:r>
              <a:rPr lang="zh-CN" altLang="en-US" sz="1600" b="1" dirty="0"/>
              <a:t>）</a:t>
            </a:r>
          </a:p>
        </p:txBody>
      </p:sp>
      <p:sp>
        <p:nvSpPr>
          <p:cNvPr id="7184" name="TextBox 10">
            <a:extLst>
              <a:ext uri="{FF2B5EF4-FFF2-40B4-BE49-F238E27FC236}">
                <a16:creationId xmlns:a16="http://schemas.microsoft.com/office/drawing/2014/main" id="{464691DA-3149-4EA8-AE81-ED3C923C12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29727" y="5377752"/>
            <a:ext cx="1739688" cy="3385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1600" b="1"/>
              <a:t>异丁烷（</a:t>
            </a:r>
            <a:r>
              <a:rPr lang="en-US" altLang="zh-CN" sz="1600" b="1"/>
              <a:t>C</a:t>
            </a:r>
            <a:r>
              <a:rPr lang="en-US" altLang="zh-CN" sz="1600" b="1" baseline="-25000"/>
              <a:t>4</a:t>
            </a:r>
            <a:r>
              <a:rPr lang="en-US" altLang="zh-CN" sz="1600" b="1"/>
              <a:t>H</a:t>
            </a:r>
            <a:r>
              <a:rPr lang="en-US" altLang="zh-CN" sz="1600" b="1" baseline="-25000"/>
              <a:t>10</a:t>
            </a:r>
            <a:r>
              <a:rPr lang="zh-CN" altLang="en-US" sz="1600" b="1"/>
              <a:t>）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D82487B-2E6D-48FB-8817-08026D2BE3E7}"/>
              </a:ext>
            </a:extLst>
          </p:cNvPr>
          <p:cNvSpPr/>
          <p:nvPr/>
        </p:nvSpPr>
        <p:spPr>
          <a:xfrm>
            <a:off x="84138" y="468313"/>
            <a:ext cx="7002462" cy="573087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indent="-457200" eaLnBrk="0" hangingPunct="0">
              <a:lnSpc>
                <a:spcPct val="125000"/>
              </a:lnSpc>
              <a:spcBef>
                <a:spcPct val="25000"/>
              </a:spcBef>
              <a:buFont typeface="Wingdings" panose="05000000000000000000" pitchFamily="2" charset="2"/>
              <a:buChar char="Ø"/>
              <a:defRPr/>
            </a:pPr>
            <a:r>
              <a:rPr lang="en-US" altLang="zh-CN" sz="2500" b="1" dirty="0">
                <a:solidFill>
                  <a:schemeClr val="accent6">
                    <a:lumMod val="50000"/>
                  </a:schemeClr>
                </a:solidFill>
              </a:rPr>
              <a:t>2.1.1  </a:t>
            </a:r>
            <a:r>
              <a:rPr lang="zh-CN" altLang="en-US" sz="2500" b="1" dirty="0">
                <a:solidFill>
                  <a:schemeClr val="accent6">
                    <a:lumMod val="50000"/>
                  </a:schemeClr>
                </a:solidFill>
              </a:rPr>
              <a:t>同系列 和同分异构现象</a:t>
            </a:r>
            <a:r>
              <a:rPr lang="en-US" altLang="zh-CN" sz="2500" b="1" dirty="0">
                <a:solidFill>
                  <a:schemeClr val="accent6">
                    <a:lumMod val="50000"/>
                  </a:schemeClr>
                </a:solidFill>
              </a:rPr>
              <a:t>—Isomerism</a:t>
            </a:r>
            <a:r>
              <a:rPr lang="zh-CN" altLang="en-US" sz="2500" b="1" dirty="0">
                <a:solidFill>
                  <a:schemeClr val="accent6">
                    <a:lumMod val="50000"/>
                  </a:schemeClr>
                </a:solidFill>
              </a:rPr>
              <a:t>                                                                                                                     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DC84C7-39C3-4ECF-BEF7-0BBF513494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1963688"/>
            <a:ext cx="65114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000" dirty="0"/>
              <a:t>CH</a:t>
            </a:r>
            <a:r>
              <a:rPr lang="en-US" altLang="zh-CN" sz="2000" baseline="-25000" dirty="0"/>
              <a:t>4</a:t>
            </a:r>
            <a:endParaRPr lang="zh-CN" altLang="en-US" sz="2000" baseline="-25000" dirty="0"/>
          </a:p>
        </p:txBody>
      </p:sp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B2D1A1B7-5881-456F-BC10-FAFCC159540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75631290"/>
              </p:ext>
            </p:extLst>
          </p:nvPr>
        </p:nvGraphicFramePr>
        <p:xfrm>
          <a:off x="3251200" y="2039886"/>
          <a:ext cx="1409700" cy="357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91" r:id="rId8" imgW="788102" imgH="181870" progId="">
                  <p:embed/>
                </p:oleObj>
              </mc:Choice>
              <mc:Fallback>
                <p:oleObj r:id="rId8" imgW="788102" imgH="181870" progId="">
                  <p:embed/>
                  <p:pic>
                    <p:nvPicPr>
                      <p:cNvPr id="0" name="对象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51200" y="2039886"/>
                        <a:ext cx="1409700" cy="3571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0CC9BFAA-911B-4CEB-9251-D975994762B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7467230"/>
              </p:ext>
            </p:extLst>
          </p:nvPr>
        </p:nvGraphicFramePr>
        <p:xfrm>
          <a:off x="5445125" y="1735094"/>
          <a:ext cx="1793875" cy="585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92" r:id="rId10" imgW="1148080" imgH="375920" progId="">
                  <p:embed/>
                </p:oleObj>
              </mc:Choice>
              <mc:Fallback>
                <p:oleObj r:id="rId10" imgW="1148080" imgH="375920" progId="">
                  <p:embed/>
                  <p:pic>
                    <p:nvPicPr>
                      <p:cNvPr id="0" name="对象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45125" y="1735094"/>
                        <a:ext cx="1793875" cy="5857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8B6C02CD-ADA1-4936-81CF-1EC1E3E80A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400" y="2343108"/>
            <a:ext cx="125226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 b="1"/>
              <a:t>甲烷</a:t>
            </a:r>
            <a:r>
              <a:rPr lang="en-US" altLang="zh-CN" sz="2000" b="1"/>
              <a:t>-CH</a:t>
            </a:r>
            <a:r>
              <a:rPr lang="en-US" altLang="zh-CN" sz="2000" b="1" baseline="-25000"/>
              <a:t>4</a:t>
            </a:r>
            <a:endParaRPr lang="zh-CN" altLang="en-US" sz="2000" b="1" baseline="-250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46A7391-A517-4742-B15A-1E9DAD45B4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27400" y="2343108"/>
            <a:ext cx="134684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 b="1" dirty="0"/>
              <a:t>乙烷</a:t>
            </a:r>
            <a:r>
              <a:rPr lang="en-US" altLang="zh-CN" sz="2000" b="1" dirty="0"/>
              <a:t>-C</a:t>
            </a:r>
            <a:r>
              <a:rPr lang="en-US" altLang="zh-CN" sz="2000" b="1" baseline="-25000" dirty="0"/>
              <a:t>2</a:t>
            </a:r>
            <a:r>
              <a:rPr lang="en-US" altLang="zh-CN" sz="2000" b="1" dirty="0"/>
              <a:t>H</a:t>
            </a:r>
            <a:r>
              <a:rPr lang="en-US" altLang="zh-CN" sz="2000" b="1" baseline="-25000" dirty="0"/>
              <a:t>6</a:t>
            </a:r>
            <a:endParaRPr lang="zh-CN" altLang="en-US" sz="2000" b="1" baseline="-25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61CD389-EEEC-4777-8CCD-DD90D2DFEC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84838" y="2343108"/>
            <a:ext cx="134684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 b="1" dirty="0"/>
              <a:t>丙烷</a:t>
            </a:r>
            <a:r>
              <a:rPr lang="en-US" altLang="zh-CN" sz="2000" b="1" dirty="0"/>
              <a:t>-C</a:t>
            </a:r>
            <a:r>
              <a:rPr lang="en-US" altLang="zh-CN" sz="2000" b="1" baseline="-25000" dirty="0"/>
              <a:t>3</a:t>
            </a:r>
            <a:r>
              <a:rPr lang="en-US" altLang="zh-CN" sz="2000" b="1" dirty="0"/>
              <a:t>H</a:t>
            </a:r>
            <a:r>
              <a:rPr lang="en-US" altLang="zh-CN" sz="2000" b="1" baseline="-25000" dirty="0"/>
              <a:t>8</a:t>
            </a:r>
            <a:endParaRPr lang="zh-CN" altLang="en-US" sz="2000" b="1" baseline="-25000" dirty="0"/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1CD9C90-F185-4922-8B58-B09D5170FA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C0A96-4033-48FD-B831-84BB13B1BF75}" type="datetime11">
              <a:rPr lang="zh-CN" altLang="en-US" smtClean="0"/>
              <a:t>18:38:25</a:t>
            </a:fld>
            <a:endParaRPr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26ABC1EF-90AC-4964-BC42-AF7669558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379CA-290F-4386-B024-4CDB787C03D0}" type="slidenum">
              <a:rPr lang="zh-CN" altLang="en-US" smtClean="0"/>
              <a:t>4</a:t>
            </a:fld>
            <a:endParaRPr lang="zh-CN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2C59DC50-F925-4047-989E-7D7E5142EEC9}"/>
              </a:ext>
            </a:extLst>
          </p:cNvPr>
          <p:cNvSpPr txBox="1"/>
          <p:nvPr/>
        </p:nvSpPr>
        <p:spPr>
          <a:xfrm>
            <a:off x="380999" y="2813440"/>
            <a:ext cx="8253413" cy="12251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ct val="50000"/>
              </a:spcBef>
            </a:pPr>
            <a:r>
              <a:rPr kumimoji="1" lang="zh-CN" altLang="en-US" sz="24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同系物：</a:t>
            </a:r>
            <a:r>
              <a:rPr kumimoji="1" lang="zh-CN" altLang="en-US" sz="2000" b="1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在组成上相差一个或多个</a:t>
            </a:r>
            <a:r>
              <a:rPr kumimoji="1" lang="en-US" altLang="zh-CN" sz="2000" b="1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CH2</a:t>
            </a:r>
            <a:r>
              <a:rPr kumimoji="1" lang="zh-CN" altLang="en-US" sz="2000" b="1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，且结构和性质相似的一系列化合物称为同系列，同系列中的各化合物互为</a:t>
            </a:r>
            <a:r>
              <a:rPr kumimoji="1" lang="zh-CN" altLang="en-US" sz="20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同系物</a:t>
            </a:r>
            <a:r>
              <a:rPr kumimoji="1" lang="zh-CN" altLang="en-US" sz="2000" b="1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，其中</a:t>
            </a:r>
            <a:r>
              <a:rPr kumimoji="1" lang="en-US" altLang="zh-CN" sz="2000" b="1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CH</a:t>
            </a:r>
            <a:r>
              <a:rPr kumimoji="1" lang="en-US" altLang="zh-CN" sz="2000" b="1" baseline="-25000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kumimoji="1" lang="zh-CN" altLang="en-US" sz="2000" b="1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为同系列的</a:t>
            </a:r>
            <a:r>
              <a:rPr kumimoji="1" lang="zh-CN" altLang="en-US" sz="20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系差</a:t>
            </a:r>
            <a:r>
              <a:rPr kumimoji="1" lang="zh-CN" altLang="en-US" sz="2000" b="1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。同系物结构相似，化学性质相近。</a:t>
            </a:r>
            <a:endParaRPr kumimoji="1" lang="en-US" altLang="zh-CN" sz="2000" b="1" dirty="0">
              <a:solidFill>
                <a:schemeClr val="tx2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2" grpId="0"/>
      <p:bldP spid="9" grpId="0"/>
      <p:bldP spid="4" grpId="0"/>
      <p:bldP spid="7" grpId="0"/>
      <p:bldP spid="16" grpId="0"/>
      <p:bldP spid="1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A77BA210-7636-4B8B-BA2B-F662E0347879}"/>
              </a:ext>
            </a:extLst>
          </p:cNvPr>
          <p:cNvGrpSpPr>
            <a:grpSpLocks/>
          </p:cNvGrpSpPr>
          <p:nvPr/>
        </p:nvGrpSpPr>
        <p:grpSpPr bwMode="auto">
          <a:xfrm>
            <a:off x="576263" y="1295400"/>
            <a:ext cx="8305800" cy="5124450"/>
            <a:chOff x="576263" y="1295400"/>
            <a:chExt cx="8305800" cy="5124450"/>
          </a:xfrm>
        </p:grpSpPr>
        <p:graphicFrame>
          <p:nvGraphicFramePr>
            <p:cNvPr id="36870" name="Object 3">
              <a:extLst>
                <a:ext uri="{FF2B5EF4-FFF2-40B4-BE49-F238E27FC236}">
                  <a16:creationId xmlns:a16="http://schemas.microsoft.com/office/drawing/2014/main" id="{76992D3E-C540-4B4A-BD1F-6922F89E7193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587375" y="2141538"/>
            <a:ext cx="2762250" cy="9255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7108" r:id="rId4" imgW="1816560" imgH="601560" progId="ChemDraw.Document.6.0">
                    <p:embed/>
                  </p:oleObj>
                </mc:Choice>
                <mc:Fallback>
                  <p:oleObj r:id="rId4" imgW="1816560" imgH="601560" progId="ChemDraw.Document.6.0">
                    <p:embed/>
                    <p:pic>
                      <p:nvPicPr>
                        <p:cNvPr id="0" name="Object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87375" y="2141538"/>
                          <a:ext cx="2762250" cy="92551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6871" name="Object 4">
              <a:extLst>
                <a:ext uri="{FF2B5EF4-FFF2-40B4-BE49-F238E27FC236}">
                  <a16:creationId xmlns:a16="http://schemas.microsoft.com/office/drawing/2014/main" id="{D3AB0CEA-1FAF-43B2-9C8D-961B1543B5D0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5638800" y="1384300"/>
            <a:ext cx="2960688" cy="19939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7109" r:id="rId6" imgW="4160520" imgH="1717040" progId="ChemDraw.Document.6.0">
                    <p:embed/>
                  </p:oleObj>
                </mc:Choice>
                <mc:Fallback>
                  <p:oleObj r:id="rId6" imgW="4160520" imgH="1717040" progId="ChemDraw.Document.6.0">
                    <p:embed/>
                    <p:pic>
                      <p:nvPicPr>
                        <p:cNvPr id="0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7058" r="11765"/>
                        <a:stretch>
                          <a:fillRect/>
                        </a:stretch>
                      </p:blipFill>
                      <p:spPr bwMode="auto">
                        <a:xfrm>
                          <a:off x="5638800" y="1384300"/>
                          <a:ext cx="2960688" cy="19939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6872" name="Text Box 5">
              <a:extLst>
                <a:ext uri="{FF2B5EF4-FFF2-40B4-BE49-F238E27FC236}">
                  <a16:creationId xmlns:a16="http://schemas.microsoft.com/office/drawing/2014/main" id="{0A748F08-2ADD-449E-B20D-EBFEACA34FC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1200" y="1384300"/>
              <a:ext cx="2514600" cy="430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en-US" sz="2200" b="1">
                  <a:solidFill>
                    <a:srgbClr val="663300"/>
                  </a:solidFill>
                  <a:ea typeface="黑体" panose="02010609060101010101" pitchFamily="49" charset="-122"/>
                </a:rPr>
                <a:t>特点一：较稳定</a:t>
              </a:r>
            </a:p>
          </p:txBody>
        </p:sp>
        <p:sp>
          <p:nvSpPr>
            <p:cNvPr id="36873" name="Text Box 6">
              <a:extLst>
                <a:ext uri="{FF2B5EF4-FFF2-40B4-BE49-F238E27FC236}">
                  <a16:creationId xmlns:a16="http://schemas.microsoft.com/office/drawing/2014/main" id="{302B1489-B9D8-4188-8F9F-5CE42444609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59200" y="1482725"/>
              <a:ext cx="1905000" cy="400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en-US" sz="2000" b="1">
                  <a:solidFill>
                    <a:srgbClr val="0000FF"/>
                  </a:solidFill>
                  <a:ea typeface="黑体" panose="02010609060101010101" pitchFamily="49" charset="-122"/>
                </a:rPr>
                <a:t>键能相对较大</a:t>
              </a: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28E5EFDF-4EE4-489E-A953-09E41FBC7C15}"/>
                </a:ext>
              </a:extLst>
            </p:cNvPr>
            <p:cNvSpPr/>
            <p:nvPr/>
          </p:nvSpPr>
          <p:spPr>
            <a:xfrm>
              <a:off x="5664200" y="1295400"/>
              <a:ext cx="2946400" cy="7620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36875" name="Text Box 2">
              <a:extLst>
                <a:ext uri="{FF2B5EF4-FFF2-40B4-BE49-F238E27FC236}">
                  <a16:creationId xmlns:a16="http://schemas.microsoft.com/office/drawing/2014/main" id="{B0A183C1-345E-44ED-8821-2B45BFFA6AF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7700" y="3276600"/>
              <a:ext cx="4724400" cy="430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zh-CN" altLang="en-US" sz="2200" b="1">
                  <a:solidFill>
                    <a:srgbClr val="663300"/>
                  </a:solidFill>
                  <a:ea typeface="黑体" panose="02010609060101010101" pitchFamily="49" charset="-122"/>
                </a:rPr>
                <a:t>特点</a:t>
              </a:r>
              <a:r>
                <a:rPr lang="en-US" altLang="zh-CN" sz="2200" b="1">
                  <a:solidFill>
                    <a:srgbClr val="663300"/>
                  </a:solidFill>
                  <a:ea typeface="黑体" panose="02010609060101010101" pitchFamily="49" charset="-122"/>
                </a:rPr>
                <a:t>2</a:t>
              </a:r>
              <a:r>
                <a:rPr lang="zh-CN" altLang="en-US" sz="2200" b="1">
                  <a:solidFill>
                    <a:srgbClr val="663300"/>
                  </a:solidFill>
                  <a:ea typeface="黑体" panose="02010609060101010101" pitchFamily="49" charset="-122"/>
                </a:rPr>
                <a:t>：可以反应</a:t>
              </a:r>
            </a:p>
          </p:txBody>
        </p:sp>
        <p:graphicFrame>
          <p:nvGraphicFramePr>
            <p:cNvPr id="36876" name="Object 3">
              <a:extLst>
                <a:ext uri="{FF2B5EF4-FFF2-40B4-BE49-F238E27FC236}">
                  <a16:creationId xmlns:a16="http://schemas.microsoft.com/office/drawing/2014/main" id="{F8745A4F-B7A7-44B3-A8F5-D883E6C02604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576263" y="3733800"/>
            <a:ext cx="4016375" cy="9731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7110" r:id="rId8" imgW="3972560" imgH="962660" progId="ChemDraw.Document.5.0">
                    <p:embed/>
                  </p:oleObj>
                </mc:Choice>
                <mc:Fallback>
                  <p:oleObj r:id="rId8" imgW="3972560" imgH="962660" progId="ChemDraw.Document.5.0">
                    <p:embed/>
                    <p:pic>
                      <p:nvPicPr>
                        <p:cNvPr id="0" name="Object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76263" y="3733800"/>
                          <a:ext cx="4016375" cy="97313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6877" name="Text Box 4">
              <a:extLst>
                <a:ext uri="{FF2B5EF4-FFF2-40B4-BE49-F238E27FC236}">
                  <a16:creationId xmlns:a16="http://schemas.microsoft.com/office/drawing/2014/main" id="{8C86D40A-C723-46F3-A61A-D9AF4686B3C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11750" y="3803650"/>
              <a:ext cx="3770313" cy="368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b="1">
                  <a:solidFill>
                    <a:srgbClr val="A50021"/>
                  </a:solidFill>
                  <a:ea typeface="黑体" panose="02010609060101010101" pitchFamily="49" charset="-122"/>
                </a:rPr>
                <a:t>C—C , C—H </a:t>
              </a:r>
              <a:r>
                <a:rPr lang="zh-CN" altLang="en-US" b="1">
                  <a:solidFill>
                    <a:srgbClr val="A50021"/>
                  </a:solidFill>
                  <a:ea typeface="黑体" panose="02010609060101010101" pitchFamily="49" charset="-122"/>
                </a:rPr>
                <a:t>有一定极性，可反应</a:t>
              </a:r>
            </a:p>
          </p:txBody>
        </p:sp>
        <p:sp>
          <p:nvSpPr>
            <p:cNvPr id="36878" name="Text Box 5">
              <a:extLst>
                <a:ext uri="{FF2B5EF4-FFF2-40B4-BE49-F238E27FC236}">
                  <a16:creationId xmlns:a16="http://schemas.microsoft.com/office/drawing/2014/main" id="{06943DC7-FEA3-4E4F-90FF-4A185423D09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92150" y="4965700"/>
              <a:ext cx="4419600" cy="431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zh-CN" altLang="en-US" sz="2200" b="1">
                  <a:solidFill>
                    <a:srgbClr val="663300"/>
                  </a:solidFill>
                  <a:ea typeface="黑体" panose="02010609060101010101" pitchFamily="49" charset="-122"/>
                </a:rPr>
                <a:t>特点</a:t>
              </a:r>
              <a:r>
                <a:rPr lang="en-US" altLang="zh-CN" sz="2200" b="1">
                  <a:solidFill>
                    <a:srgbClr val="663300"/>
                  </a:solidFill>
                  <a:ea typeface="黑体" panose="02010609060101010101" pitchFamily="49" charset="-122"/>
                </a:rPr>
                <a:t>3</a:t>
              </a:r>
              <a:r>
                <a:rPr lang="zh-CN" altLang="en-US" sz="2200" b="1">
                  <a:solidFill>
                    <a:srgbClr val="663300"/>
                  </a:solidFill>
                  <a:ea typeface="黑体" panose="02010609060101010101" pitchFamily="49" charset="-122"/>
                </a:rPr>
                <a:t>：自由基型反应</a:t>
              </a:r>
            </a:p>
          </p:txBody>
        </p:sp>
        <p:sp>
          <p:nvSpPr>
            <p:cNvPr id="36879" name="Text Box 6">
              <a:extLst>
                <a:ext uri="{FF2B5EF4-FFF2-40B4-BE49-F238E27FC236}">
                  <a16:creationId xmlns:a16="http://schemas.microsoft.com/office/drawing/2014/main" id="{935D78DA-76BE-410A-B087-F52F28E02B7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50950" y="5549900"/>
              <a:ext cx="6019800" cy="400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zh-CN" altLang="en-US" sz="2000" b="1">
                  <a:solidFill>
                    <a:srgbClr val="A50021"/>
                  </a:solidFill>
                  <a:ea typeface="黑体" panose="02010609060101010101" pitchFamily="49" charset="-122"/>
                </a:rPr>
                <a:t>电负性    </a:t>
              </a:r>
              <a:r>
                <a:rPr lang="en-US" altLang="zh-CN" sz="2000" b="1">
                  <a:solidFill>
                    <a:srgbClr val="A50021"/>
                  </a:solidFill>
                  <a:ea typeface="黑体" panose="02010609060101010101" pitchFamily="49" charset="-122"/>
                </a:rPr>
                <a:t>C</a:t>
              </a:r>
              <a:r>
                <a:rPr lang="zh-CN" altLang="en-US" sz="2000" b="1">
                  <a:solidFill>
                    <a:srgbClr val="A50021"/>
                  </a:solidFill>
                  <a:ea typeface="黑体" panose="02010609060101010101" pitchFamily="49" charset="-122"/>
                </a:rPr>
                <a:t>：</a:t>
              </a:r>
              <a:r>
                <a:rPr lang="en-US" altLang="zh-CN" sz="2000" b="1">
                  <a:solidFill>
                    <a:srgbClr val="A50021"/>
                  </a:solidFill>
                  <a:ea typeface="黑体" panose="02010609060101010101" pitchFamily="49" charset="-122"/>
                </a:rPr>
                <a:t>2.5     H</a:t>
              </a:r>
              <a:r>
                <a:rPr lang="zh-CN" altLang="en-US" sz="2000" b="1">
                  <a:solidFill>
                    <a:srgbClr val="A50021"/>
                  </a:solidFill>
                  <a:ea typeface="黑体" panose="02010609060101010101" pitchFamily="49" charset="-122"/>
                </a:rPr>
                <a:t>：</a:t>
              </a:r>
              <a:r>
                <a:rPr lang="en-US" altLang="zh-CN" sz="2000" b="1">
                  <a:solidFill>
                    <a:srgbClr val="A50021"/>
                  </a:solidFill>
                  <a:ea typeface="黑体" panose="02010609060101010101" pitchFamily="49" charset="-122"/>
                </a:rPr>
                <a:t>2.2</a:t>
              </a:r>
              <a:endParaRPr lang="en-US" altLang="zh-CN" sz="2000" b="1">
                <a:solidFill>
                  <a:schemeClr val="bg1"/>
                </a:solidFill>
                <a:ea typeface="黑体" panose="02010609060101010101" pitchFamily="49" charset="-122"/>
              </a:endParaRPr>
            </a:p>
          </p:txBody>
        </p:sp>
        <p:sp>
          <p:nvSpPr>
            <p:cNvPr id="36880" name="Text Box 7">
              <a:extLst>
                <a:ext uri="{FF2B5EF4-FFF2-40B4-BE49-F238E27FC236}">
                  <a16:creationId xmlns:a16="http://schemas.microsoft.com/office/drawing/2014/main" id="{2DB7F710-7787-4E5C-A831-CC34F246C0A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19200" y="6019800"/>
              <a:ext cx="6553200" cy="400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zh-CN" altLang="en-US" sz="2000" b="1">
                  <a:solidFill>
                    <a:srgbClr val="A50021"/>
                  </a:solidFill>
                  <a:ea typeface="黑体" panose="02010609060101010101" pitchFamily="49" charset="-122"/>
                </a:rPr>
                <a:t>不同的</a:t>
              </a:r>
              <a:r>
                <a:rPr lang="en-US" altLang="zh-CN" sz="2000" b="1">
                  <a:solidFill>
                    <a:srgbClr val="A50021"/>
                  </a:solidFill>
                  <a:ea typeface="黑体" panose="02010609060101010101" pitchFamily="49" charset="-122"/>
                </a:rPr>
                <a:t>C—H</a:t>
              </a:r>
              <a:r>
                <a:rPr lang="zh-CN" altLang="en-US" sz="2000" b="1">
                  <a:solidFill>
                    <a:srgbClr val="A50021"/>
                  </a:solidFill>
                  <a:ea typeface="黑体" panose="02010609060101010101" pitchFamily="49" charset="-122"/>
                </a:rPr>
                <a:t>键其键能不同，但极性都不大，以均裂为主</a:t>
              </a:r>
              <a:endParaRPr lang="zh-CN" altLang="en-US" sz="2000" b="1">
                <a:solidFill>
                  <a:schemeClr val="bg1"/>
                </a:solidFill>
                <a:ea typeface="黑体" panose="02010609060101010101" pitchFamily="49" charset="-122"/>
              </a:endParaRPr>
            </a:p>
          </p:txBody>
        </p:sp>
        <p:sp>
          <p:nvSpPr>
            <p:cNvPr id="36881" name="Text Box 9">
              <a:extLst>
                <a:ext uri="{FF2B5EF4-FFF2-40B4-BE49-F238E27FC236}">
                  <a16:creationId xmlns:a16="http://schemas.microsoft.com/office/drawing/2014/main" id="{1C0920F5-D8FC-4BC9-A184-44F39350AC6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83213" y="4486275"/>
              <a:ext cx="3048000" cy="13922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ts val="500"/>
                </a:spcBef>
                <a:buFont typeface="Wingdings" panose="05000000000000000000" pitchFamily="2" charset="2"/>
                <a:buChar char="n"/>
              </a:pPr>
              <a:r>
                <a:rPr lang="zh-CN" altLang="en-US" b="1">
                  <a:solidFill>
                    <a:srgbClr val="0070C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  氧化反应</a:t>
              </a:r>
            </a:p>
            <a:p>
              <a:pPr eaLnBrk="1" hangingPunct="1">
                <a:spcBef>
                  <a:spcPts val="500"/>
                </a:spcBef>
                <a:buFont typeface="Wingdings" panose="05000000000000000000" pitchFamily="2" charset="2"/>
                <a:buChar char="n"/>
              </a:pPr>
              <a:r>
                <a:rPr lang="zh-CN" altLang="en-US" b="1">
                  <a:solidFill>
                    <a:srgbClr val="0070C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  热解</a:t>
              </a:r>
            </a:p>
            <a:p>
              <a:pPr eaLnBrk="1" hangingPunct="1">
                <a:spcBef>
                  <a:spcPts val="500"/>
                </a:spcBef>
                <a:buFont typeface="Wingdings" panose="05000000000000000000" pitchFamily="2" charset="2"/>
                <a:buChar char="n"/>
              </a:pPr>
              <a:r>
                <a:rPr lang="zh-CN" altLang="en-US" b="1">
                  <a:solidFill>
                    <a:srgbClr val="0070C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  异构化</a:t>
              </a:r>
            </a:p>
            <a:p>
              <a:pPr eaLnBrk="1" hangingPunct="1">
                <a:spcBef>
                  <a:spcPts val="500"/>
                </a:spcBef>
                <a:buFont typeface="Wingdings" panose="05000000000000000000" pitchFamily="2" charset="2"/>
                <a:buChar char="n"/>
              </a:pPr>
              <a:r>
                <a:rPr lang="zh-CN" altLang="en-US" b="1">
                  <a:solidFill>
                    <a:srgbClr val="0070C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  自由基取代反应</a:t>
              </a: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A45AC155-03BF-4541-B485-A711F879D019}"/>
                </a:ext>
              </a:extLst>
            </p:cNvPr>
            <p:cNvSpPr/>
            <p:nvPr/>
          </p:nvSpPr>
          <p:spPr>
            <a:xfrm>
              <a:off x="5111750" y="4343400"/>
              <a:ext cx="2660650" cy="16764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</p:grp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BB1D139-B5BC-4047-B29C-CB94C43B5F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08E2C-1396-4F2C-A3BD-FFC2D8CA2311}" type="datetime11">
              <a:rPr lang="zh-CN" altLang="en-US" smtClean="0"/>
              <a:t>18:38:26</a:t>
            </a:fld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FECAA7E-62BD-4CC2-904E-0C93A83FE6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379CA-290F-4386-B024-4CDB787C03D0}" type="slidenum">
              <a:rPr lang="zh-CN" altLang="en-US" smtClean="0"/>
              <a:t>40</a:t>
            </a:fld>
            <a:endParaRPr lang="zh-CN" altLang="en-US"/>
          </a:p>
        </p:txBody>
      </p:sp>
      <p:sp>
        <p:nvSpPr>
          <p:cNvPr id="19" name="Rectangle 2">
            <a:extLst>
              <a:ext uri="{FF2B5EF4-FFF2-40B4-BE49-F238E27FC236}">
                <a16:creationId xmlns:a16="http://schemas.microsoft.com/office/drawing/2014/main" id="{5F31582D-AACB-4807-AF1E-454D1B05CB4D}"/>
              </a:ext>
            </a:extLst>
          </p:cNvPr>
          <p:cNvSpPr txBox="1">
            <a:spLocks noChangeArrowheads="1"/>
          </p:cNvSpPr>
          <p:nvPr/>
        </p:nvSpPr>
        <p:spPr>
          <a:xfrm>
            <a:off x="628650" y="365126"/>
            <a:ext cx="7886700" cy="788988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烷烃的化学性质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AF155FD-E65E-4AA5-951F-086AE5DF0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E173B-B842-4942-8822-1C5E4A719998}" type="datetime11">
              <a:rPr lang="zh-CN" altLang="en-US" smtClean="0"/>
              <a:t>18:38:26</a:t>
            </a:fld>
            <a:endParaRPr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BADF631-F15C-4837-9EB2-99037F1D4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379CA-290F-4386-B024-4CDB787C03D0}" type="slidenum">
              <a:rPr lang="zh-CN" altLang="en-US" smtClean="0"/>
              <a:t>41</a:t>
            </a:fld>
            <a:endParaRPr lang="zh-CN" altLang="en-US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BBE36A47-C9C2-49BC-8778-BBA9557E2E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775" y="533476"/>
            <a:ext cx="338455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b="1"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zh-CN" altLang="en-US" b="1">
                <a:ea typeface="楷体" panose="02010609060101010101" pitchFamily="49" charset="-122"/>
                <a:cs typeface="Times New Roman" panose="02020603050405020304" pitchFamily="18" charset="0"/>
              </a:rPr>
              <a:t>、氧化反应</a:t>
            </a:r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CA7D2692-B6E9-4A61-999C-E727F71226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3238" y="1074813"/>
            <a:ext cx="273526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b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a.</a:t>
            </a:r>
            <a:r>
              <a:rPr lang="zh-CN" altLang="en-US" sz="2400" b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完全燃烧</a:t>
            </a:r>
          </a:p>
        </p:txBody>
      </p:sp>
      <p:graphicFrame>
        <p:nvGraphicFramePr>
          <p:cNvPr id="7" name="Object 8">
            <a:extLst>
              <a:ext uri="{FF2B5EF4-FFF2-40B4-BE49-F238E27FC236}">
                <a16:creationId xmlns:a16="http://schemas.microsoft.com/office/drawing/2014/main" id="{1D4AD60C-AC8C-4471-B618-4BC5F1791BE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67361269"/>
              </p:ext>
            </p:extLst>
          </p:nvPr>
        </p:nvGraphicFramePr>
        <p:xfrm>
          <a:off x="1511300" y="1722513"/>
          <a:ext cx="5221288" cy="34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931" name="CS ChemDraw Drawing" r:id="rId3" imgW="3419341" imgH="229713" progId="ChemDraw.Document.6.0">
                  <p:embed/>
                </p:oleObj>
              </mc:Choice>
              <mc:Fallback>
                <p:oleObj name="CS ChemDraw Drawing" r:id="rId3" imgW="3419341" imgH="229713" progId="ChemDraw.Document.6.0">
                  <p:embed/>
                  <p:pic>
                    <p:nvPicPr>
                      <p:cNvPr id="70664" name="Object 8">
                        <a:extLst>
                          <a:ext uri="{FF2B5EF4-FFF2-40B4-BE49-F238E27FC236}">
                            <a16:creationId xmlns:a16="http://schemas.microsoft.com/office/drawing/2014/main" id="{2C33D97A-E77D-46DC-9AAE-69BB136D47C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11300" y="1722513"/>
                        <a:ext cx="5221288" cy="349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4">
            <a:extLst>
              <a:ext uri="{FF2B5EF4-FFF2-40B4-BE49-F238E27FC236}">
                <a16:creationId xmlns:a16="http://schemas.microsoft.com/office/drawing/2014/main" id="{6FECA971-D5DD-4321-ADAD-82895AE9E9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1126" y="2243059"/>
            <a:ext cx="20383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b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b. </a:t>
            </a:r>
            <a:r>
              <a:rPr lang="zh-CN" altLang="en-US" sz="2400" b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不完全燃烧</a:t>
            </a:r>
          </a:p>
        </p:txBody>
      </p:sp>
      <p:graphicFrame>
        <p:nvGraphicFramePr>
          <p:cNvPr id="9" name="Object 5">
            <a:extLst>
              <a:ext uri="{FF2B5EF4-FFF2-40B4-BE49-F238E27FC236}">
                <a16:creationId xmlns:a16="http://schemas.microsoft.com/office/drawing/2014/main" id="{AC537EF1-D6E5-40A0-83CC-2807E21D695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93786359"/>
              </p:ext>
            </p:extLst>
          </p:nvPr>
        </p:nvGraphicFramePr>
        <p:xfrm>
          <a:off x="1236776" y="2890759"/>
          <a:ext cx="4608513" cy="307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932" name="CS ChemDraw Drawing" r:id="rId5" imgW="3419611" imgH="229713" progId="ChemDraw.Document.6.0">
                  <p:embed/>
                </p:oleObj>
              </mc:Choice>
              <mc:Fallback>
                <p:oleObj name="CS ChemDraw Drawing" r:id="rId5" imgW="3419611" imgH="229713" progId="ChemDraw.Document.6.0">
                  <p:embed/>
                  <p:pic>
                    <p:nvPicPr>
                      <p:cNvPr id="203781" name="Object 5">
                        <a:extLst>
                          <a:ext uri="{FF2B5EF4-FFF2-40B4-BE49-F238E27FC236}">
                            <a16:creationId xmlns:a16="http://schemas.microsoft.com/office/drawing/2014/main" id="{05E7CA52-2388-4178-B219-7B734434AF4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36776" y="2890759"/>
                        <a:ext cx="4608513" cy="307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7">
            <a:extLst>
              <a:ext uri="{FF2B5EF4-FFF2-40B4-BE49-F238E27FC236}">
                <a16:creationId xmlns:a16="http://schemas.microsoft.com/office/drawing/2014/main" id="{2C8F872F-08FF-4002-8C2F-17AD69AC04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714" y="3301922"/>
            <a:ext cx="8101012" cy="7921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b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</a:t>
            </a:r>
            <a:r>
              <a:rPr lang="zh-CN" altLang="en-US" sz="2200" b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烷烃的不完全燃烧会产生有毒的</a:t>
            </a:r>
            <a:r>
              <a:rPr lang="en-US" altLang="zh-CN" sz="2200" b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CO</a:t>
            </a:r>
            <a:r>
              <a:rPr lang="zh-CN" altLang="en-US" sz="2200" b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和黑烟</a:t>
            </a:r>
            <a:r>
              <a:rPr lang="en-US" altLang="zh-CN" sz="2200" b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</a:t>
            </a:r>
            <a:r>
              <a:rPr lang="zh-CN" altLang="en-US" sz="2200" b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，是汽车尾气所造成的空气污染之一。</a:t>
            </a: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B0413FE6-D5F1-435D-BA0C-64E2BA457C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4614" y="4187747"/>
            <a:ext cx="16970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b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c. </a:t>
            </a:r>
            <a:r>
              <a:rPr lang="zh-CN" altLang="en-US" sz="2400" b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部分氧化</a:t>
            </a:r>
          </a:p>
        </p:txBody>
      </p:sp>
      <p:sp>
        <p:nvSpPr>
          <p:cNvPr id="13" name="Rectangle 9">
            <a:extLst>
              <a:ext uri="{FF2B5EF4-FFF2-40B4-BE49-F238E27FC236}">
                <a16:creationId xmlns:a16="http://schemas.microsoft.com/office/drawing/2014/main" id="{FD81CD1D-0F8E-4E1A-9713-94968441F5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3176" y="4616372"/>
            <a:ext cx="8604250" cy="1230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lang="en-US" altLang="zh-CN" sz="2400" b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</a:t>
            </a:r>
            <a:r>
              <a:rPr lang="zh-CN" altLang="en-US" sz="2200" b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在一定条件下，烷烃也可以只氧化为一定的含氧化合物，如在</a:t>
            </a:r>
            <a:r>
              <a:rPr lang="en-US" altLang="zh-CN" sz="2200" b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KMnO</a:t>
            </a:r>
            <a:r>
              <a:rPr lang="en-US" altLang="zh-CN" sz="2200" b="1" baseline="-2500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4</a:t>
            </a:r>
            <a:r>
              <a:rPr lang="zh-CN" altLang="en-US" sz="2200" b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</a:t>
            </a:r>
            <a:r>
              <a:rPr lang="en-US" altLang="zh-CN" sz="2200" b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MnO</a:t>
            </a:r>
            <a:r>
              <a:rPr lang="en-US" altLang="zh-CN" sz="2200" b="1" baseline="-2500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zh-CN" altLang="en-US" sz="2200" b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等催化下，利用空气或氧气氧化高级烷烃，可得高级脂肪酸。</a:t>
            </a:r>
          </a:p>
        </p:txBody>
      </p:sp>
      <p:graphicFrame>
        <p:nvGraphicFramePr>
          <p:cNvPr id="14" name="Object 10">
            <a:extLst>
              <a:ext uri="{FF2B5EF4-FFF2-40B4-BE49-F238E27FC236}">
                <a16:creationId xmlns:a16="http://schemas.microsoft.com/office/drawing/2014/main" id="{F07EC6DF-51BB-4486-8151-6B821FE28C5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98931683"/>
              </p:ext>
            </p:extLst>
          </p:nvPr>
        </p:nvGraphicFramePr>
        <p:xfrm>
          <a:off x="1165339" y="5916534"/>
          <a:ext cx="6048375" cy="484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933" name="CS ChemDraw Drawing" r:id="rId7" imgW="4288281" imgH="347135" progId="ChemDraw.Document.6.0">
                  <p:embed/>
                </p:oleObj>
              </mc:Choice>
              <mc:Fallback>
                <p:oleObj name="CS ChemDraw Drawing" r:id="rId7" imgW="4288281" imgH="347135" progId="ChemDraw.Document.6.0">
                  <p:embed/>
                  <p:pic>
                    <p:nvPicPr>
                      <p:cNvPr id="203786" name="Object 10">
                        <a:extLst>
                          <a:ext uri="{FF2B5EF4-FFF2-40B4-BE49-F238E27FC236}">
                            <a16:creationId xmlns:a16="http://schemas.microsoft.com/office/drawing/2014/main" id="{ACD1212E-D5BA-475A-AEFA-3B885BF76F0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65339" y="5916534"/>
                        <a:ext cx="6048375" cy="484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/>
      <p:bldP spid="10" grpId="0"/>
      <p:bldP spid="11" grpId="0"/>
      <p:bldP spid="13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2" name="Rectangle 12">
            <a:extLst>
              <a:ext uri="{FF2B5EF4-FFF2-40B4-BE49-F238E27FC236}">
                <a16:creationId xmlns:a16="http://schemas.microsoft.com/office/drawing/2014/main" id="{A4F39B0A-CE80-4451-B652-58390598DD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8523" y="3062244"/>
            <a:ext cx="18684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3</a:t>
            </a: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、取代反应</a:t>
            </a:r>
          </a:p>
        </p:txBody>
      </p:sp>
      <p:sp>
        <p:nvSpPr>
          <p:cNvPr id="204813" name="Rectangle 13">
            <a:extLst>
              <a:ext uri="{FF2B5EF4-FFF2-40B4-BE49-F238E27FC236}">
                <a16:creationId xmlns:a16="http://schemas.microsoft.com/office/drawing/2014/main" id="{0C8556F5-7B66-4705-9AEC-B969AB78DB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5648" y="3425781"/>
            <a:ext cx="8172450" cy="1679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indent="304800">
              <a:tabLst>
                <a:tab pos="3565525" algn="l"/>
              </a:tabLs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tabLst>
                <a:tab pos="3565525" algn="l"/>
              </a:tabLs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tabLst>
                <a:tab pos="3565525" algn="l"/>
              </a:tabLs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tabLst>
                <a:tab pos="3565525" algn="l"/>
              </a:tabLs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tabLst>
                <a:tab pos="3565525" algn="l"/>
              </a:tabLs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565525" algn="l"/>
              </a:tabLs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565525" algn="l"/>
              </a:tabLs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565525" algn="l"/>
              </a:tabLs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565525" algn="l"/>
              </a:tabLs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zh-CN" altLang="en-US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烷烃的氢原子被卤素取代生成卤代烃的反应称为卤代反应。</a:t>
            </a:r>
          </a:p>
          <a:p>
            <a:pPr eaLnBrk="1" hangingPunct="1">
              <a:lnSpc>
                <a:spcPct val="130000"/>
              </a:lnSpc>
            </a:pPr>
            <a:r>
              <a:rPr lang="zh-CN" altLang="en-US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卤素的相对反应活性：   氟 </a:t>
            </a:r>
            <a:r>
              <a:rPr lang="en-US" altLang="zh-CN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&gt; </a:t>
            </a:r>
            <a:r>
              <a:rPr lang="zh-CN" altLang="en-US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氯 </a:t>
            </a:r>
            <a:r>
              <a:rPr lang="en-US" altLang="zh-CN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&gt; </a:t>
            </a:r>
            <a:r>
              <a:rPr lang="zh-CN" altLang="en-US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溴 </a:t>
            </a:r>
            <a:r>
              <a:rPr lang="en-US" altLang="zh-CN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&gt; </a:t>
            </a:r>
            <a:r>
              <a:rPr lang="zh-CN" altLang="en-US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碘。</a:t>
            </a:r>
          </a:p>
          <a:p>
            <a:pPr eaLnBrk="1" hangingPunct="1">
              <a:lnSpc>
                <a:spcPct val="130000"/>
              </a:lnSpc>
            </a:pPr>
            <a:r>
              <a:rPr lang="zh-CN" altLang="en-US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卤代反应通常是指氯代或溴代，因为氟代反应通常非常剧烈（爆炸性反应），碘代反应很难直接发生。</a:t>
            </a:r>
          </a:p>
        </p:txBody>
      </p:sp>
      <p:sp>
        <p:nvSpPr>
          <p:cNvPr id="11" name="Rectangle 12">
            <a:extLst>
              <a:ext uri="{FF2B5EF4-FFF2-40B4-BE49-F238E27FC236}">
                <a16:creationId xmlns:a16="http://schemas.microsoft.com/office/drawing/2014/main" id="{4EE1E156-2A25-402A-9FD5-B14CFB37E7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1800" y="535015"/>
            <a:ext cx="21748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b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zh-CN" altLang="en-US" sz="2400" b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、异构化反应</a:t>
            </a:r>
          </a:p>
        </p:txBody>
      </p:sp>
      <p:sp>
        <p:nvSpPr>
          <p:cNvPr id="12" name="Rectangle 13">
            <a:extLst>
              <a:ext uri="{FF2B5EF4-FFF2-40B4-BE49-F238E27FC236}">
                <a16:creationId xmlns:a16="http://schemas.microsoft.com/office/drawing/2014/main" id="{A5450EFB-7201-49C4-8D65-22108A7A7D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188" y="1022378"/>
            <a:ext cx="7489825" cy="427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zh-CN" altLang="en-US" sz="2200" b="1" dirty="0">
                <a:ea typeface="楷体" panose="02010609060101010101" pitchFamily="49" charset="-122"/>
                <a:cs typeface="Times New Roman" panose="02020603050405020304" pitchFamily="18" charset="0"/>
              </a:rPr>
              <a:t>由一个化合物转化为其异构体的反应称为异构化反应。如：</a:t>
            </a:r>
          </a:p>
        </p:txBody>
      </p:sp>
      <p:graphicFrame>
        <p:nvGraphicFramePr>
          <p:cNvPr id="13" name="Object 14">
            <a:extLst>
              <a:ext uri="{FF2B5EF4-FFF2-40B4-BE49-F238E27FC236}">
                <a16:creationId xmlns:a16="http://schemas.microsoft.com/office/drawing/2014/main" id="{C2A96B13-B38D-483C-BF8B-B061E244EF6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5565632"/>
              </p:ext>
            </p:extLst>
          </p:nvPr>
        </p:nvGraphicFramePr>
        <p:xfrm>
          <a:off x="1321110" y="1706661"/>
          <a:ext cx="6501779" cy="9921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914" name="CS ChemDraw Drawing" r:id="rId3" imgW="3832620" imgH="584676" progId="ChemDraw.Document.6.0">
                  <p:embed/>
                </p:oleObj>
              </mc:Choice>
              <mc:Fallback>
                <p:oleObj name="CS ChemDraw Drawing" r:id="rId3" imgW="3832620" imgH="584676" progId="ChemDraw.Document.6.0">
                  <p:embed/>
                  <p:pic>
                    <p:nvPicPr>
                      <p:cNvPr id="203790" name="Object 14">
                        <a:extLst>
                          <a:ext uri="{FF2B5EF4-FFF2-40B4-BE49-F238E27FC236}">
                            <a16:creationId xmlns:a16="http://schemas.microsoft.com/office/drawing/2014/main" id="{BCC02D32-9CBA-4799-BB34-B11E226E28CE}"/>
                          </a:ext>
                        </a:extLst>
                      </p:cNvPr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21110" y="1706661"/>
                        <a:ext cx="6501779" cy="99218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5">
            <a:extLst>
              <a:ext uri="{FF2B5EF4-FFF2-40B4-BE49-F238E27FC236}">
                <a16:creationId xmlns:a16="http://schemas.microsoft.com/office/drawing/2014/main" id="{36B79A63-C3ED-4902-B69C-54881CDBA8D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7461482"/>
              </p:ext>
            </p:extLst>
          </p:nvPr>
        </p:nvGraphicFramePr>
        <p:xfrm>
          <a:off x="2244274" y="5166065"/>
          <a:ext cx="4655450" cy="5994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915" name="CS ChemDraw Drawing" r:id="rId5" imgW="3058430" imgH="393023" progId="ChemDraw.Document.6.0">
                  <p:embed/>
                </p:oleObj>
              </mc:Choice>
              <mc:Fallback>
                <p:oleObj name="CS ChemDraw Drawing" r:id="rId5" imgW="3058430" imgH="393023" progId="ChemDraw.Document.6.0">
                  <p:embed/>
                  <p:pic>
                    <p:nvPicPr>
                      <p:cNvPr id="34" name="Object 15">
                        <a:extLst>
                          <a:ext uri="{FF2B5EF4-FFF2-40B4-BE49-F238E27FC236}">
                            <a16:creationId xmlns:a16="http://schemas.microsoft.com/office/drawing/2014/main" id="{2573B0C4-AC00-454A-BE88-F538B4C6957B}"/>
                          </a:ext>
                        </a:extLst>
                      </p:cNvPr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44274" y="5166065"/>
                        <a:ext cx="4655450" cy="59945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C967E1B-EE7A-4D3F-94E1-983EA6A816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86D1-8A1B-4CF8-B46A-F5794A04A4C3}" type="datetime11">
              <a:rPr lang="zh-CN" altLang="en-US" smtClean="0"/>
              <a:t>18:38:26</a:t>
            </a:fld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2A6F65F-4A4E-45E7-A120-98F7E0F8C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379CA-290F-4386-B024-4CDB787C03D0}" type="slidenum">
              <a:rPr lang="zh-CN" altLang="en-US" smtClean="0"/>
              <a:t>42</a:t>
            </a:fld>
            <a:endParaRPr lang="zh-CN" alt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2048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2048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7" dur="500"/>
                                        <p:tgtEl>
                                          <p:spTgt spid="2048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2" dur="500"/>
                                        <p:tgtEl>
                                          <p:spTgt spid="2048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812" grpId="0"/>
      <p:bldP spid="11" grpId="0"/>
      <p:bldP spid="12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20" name="TextBox 2">
            <a:extLst>
              <a:ext uri="{FF2B5EF4-FFF2-40B4-BE49-F238E27FC236}">
                <a16:creationId xmlns:a16="http://schemas.microsoft.com/office/drawing/2014/main" id="{EAF7219B-0A85-4A0E-8387-3928D78345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8013" y="1203325"/>
            <a:ext cx="28225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b="1" dirty="0">
                <a:solidFill>
                  <a:srgbClr val="7030A0"/>
                </a:solidFill>
                <a:ea typeface="黑体" panose="02010609060101010101" pitchFamily="49" charset="-122"/>
              </a:rPr>
              <a:t>甲烷的氯代反应</a:t>
            </a:r>
          </a:p>
        </p:txBody>
      </p:sp>
      <p:sp>
        <p:nvSpPr>
          <p:cNvPr id="38922" name="Text Box 2">
            <a:extLst>
              <a:ext uri="{FF2B5EF4-FFF2-40B4-BE49-F238E27FC236}">
                <a16:creationId xmlns:a16="http://schemas.microsoft.com/office/drawing/2014/main" id="{792E480E-83F1-43CD-8D0B-D9C0D879E0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800" y="2971812"/>
            <a:ext cx="7240588" cy="330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zh-CN" altLang="en-US" sz="2300" b="1" dirty="0">
                <a:latin typeface="黑体" panose="02010609060101010101" pitchFamily="49" charset="-122"/>
                <a:ea typeface="黑体" panose="02010609060101010101" pitchFamily="49" charset="-122"/>
              </a:rPr>
              <a:t>反应条件：</a:t>
            </a:r>
            <a:endParaRPr lang="en-US" altLang="zh-CN" sz="23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spcBef>
                <a:spcPct val="50000"/>
              </a:spcBef>
            </a:pPr>
            <a:r>
              <a:rPr lang="zh-CN" altLang="en-US" sz="22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  <a:sym typeface="Wingdings" panose="05000000000000000000" pitchFamily="2" charset="2"/>
              </a:rPr>
              <a:t>（</a:t>
            </a:r>
            <a:r>
              <a:rPr lang="en-US" altLang="zh-CN" sz="22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altLang="en-US" sz="22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）室温及暗处不反应</a:t>
            </a:r>
            <a:endParaRPr lang="en-US" altLang="zh-CN" sz="2200" b="1" dirty="0">
              <a:solidFill>
                <a:srgbClr val="0000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spcBef>
                <a:spcPct val="50000"/>
              </a:spcBef>
            </a:pPr>
            <a:r>
              <a:rPr lang="zh-CN" altLang="en-US" sz="22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（</a:t>
            </a:r>
            <a:r>
              <a:rPr lang="en-US" altLang="zh-CN" sz="22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zh-CN" altLang="en-US" sz="22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）大于</a:t>
            </a:r>
            <a:r>
              <a:rPr lang="en-US" altLang="zh-CN" sz="22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250℃</a:t>
            </a:r>
            <a:r>
              <a:rPr lang="zh-CN" altLang="en-US" sz="22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可反应</a:t>
            </a:r>
            <a:endParaRPr lang="en-US" altLang="zh-CN" sz="2200" b="1" dirty="0">
              <a:solidFill>
                <a:srgbClr val="0000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spcBef>
                <a:spcPct val="50000"/>
              </a:spcBef>
            </a:pPr>
            <a:r>
              <a:rPr lang="zh-CN" altLang="en-US" sz="22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（</a:t>
            </a:r>
            <a:r>
              <a:rPr lang="en-US" altLang="zh-CN" sz="22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r>
              <a:rPr lang="zh-CN" altLang="en-US" sz="22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）室温但有光可反应</a:t>
            </a:r>
            <a:endParaRPr lang="en-US" altLang="zh-CN" sz="2200" b="1" dirty="0">
              <a:solidFill>
                <a:srgbClr val="0000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spcBef>
                <a:spcPct val="50000"/>
              </a:spcBef>
            </a:pPr>
            <a:r>
              <a:rPr lang="zh-CN" altLang="en-US" sz="22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（</a:t>
            </a:r>
            <a:r>
              <a:rPr lang="en-US" altLang="zh-CN" sz="22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4</a:t>
            </a:r>
            <a:r>
              <a:rPr lang="zh-CN" altLang="en-US" sz="22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）用光引发反应</a:t>
            </a:r>
            <a:endParaRPr lang="en-US" altLang="zh-CN" sz="2200" b="1" dirty="0">
              <a:solidFill>
                <a:srgbClr val="0000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spcBef>
                <a:spcPct val="50000"/>
              </a:spcBef>
            </a:pPr>
            <a:r>
              <a:rPr lang="zh-CN" altLang="en-US" sz="22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（</a:t>
            </a:r>
            <a:r>
              <a:rPr lang="en-US" altLang="zh-CN" sz="22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5</a:t>
            </a:r>
            <a:r>
              <a:rPr lang="zh-CN" altLang="en-US" sz="22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）如果有氧或者其他能捕捉自由基的杂质存在，反应则有诱导期，诱导期长短与存在这些杂质多少有关</a:t>
            </a:r>
            <a:r>
              <a:rPr lang="en-US" altLang="zh-CN" sz="22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.</a:t>
            </a:r>
            <a:endParaRPr lang="zh-CN" altLang="en-US" sz="2200" b="1" dirty="0">
              <a:solidFill>
                <a:srgbClr val="0000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FCF5B184-EBDE-4482-8E66-73E2037DCD37}"/>
              </a:ext>
            </a:extLst>
          </p:cNvPr>
          <p:cNvGrpSpPr>
            <a:grpSpLocks/>
          </p:cNvGrpSpPr>
          <p:nvPr/>
        </p:nvGrpSpPr>
        <p:grpSpPr bwMode="auto">
          <a:xfrm>
            <a:off x="304800" y="588963"/>
            <a:ext cx="6019800" cy="482600"/>
            <a:chOff x="304800" y="588963"/>
            <a:chExt cx="6019800" cy="482600"/>
          </a:xfrm>
        </p:grpSpPr>
        <p:sp>
          <p:nvSpPr>
            <p:cNvPr id="38916" name="Text Box 3">
              <a:extLst>
                <a:ext uri="{FF2B5EF4-FFF2-40B4-BE49-F238E27FC236}">
                  <a16:creationId xmlns:a16="http://schemas.microsoft.com/office/drawing/2014/main" id="{51F5CB79-2202-4613-AB64-D41C2EFDC79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4800" y="609600"/>
              <a:ext cx="4191000" cy="4619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342900" indent="-3429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buFont typeface="Arial" panose="020B0604020202020204" pitchFamily="34" charset="0"/>
                <a:buChar char="•"/>
              </a:pPr>
              <a:r>
                <a:rPr lang="zh-CN" altLang="en-US" sz="2400" b="1">
                  <a:solidFill>
                    <a:srgbClr val="663300"/>
                  </a:solidFill>
                  <a:latin typeface="Tahoma" panose="020B0604030504040204" pitchFamily="34" charset="0"/>
                  <a:ea typeface="黑体" panose="02010609060101010101" pitchFamily="49" charset="-122"/>
                </a:rPr>
                <a:t>卤代反应</a:t>
              </a:r>
              <a:r>
                <a:rPr lang="en-US" altLang="zh-CN" sz="2400" b="1">
                  <a:solidFill>
                    <a:srgbClr val="663300"/>
                  </a:solidFill>
                  <a:latin typeface="Tahoma" panose="020B0604030504040204" pitchFamily="34" charset="0"/>
                  <a:ea typeface="黑体" panose="02010609060101010101" pitchFamily="49" charset="-122"/>
                </a:rPr>
                <a:t>—</a:t>
              </a:r>
              <a:r>
                <a:rPr lang="zh-CN" altLang="en-US" sz="2200" b="1">
                  <a:solidFill>
                    <a:srgbClr val="663300"/>
                  </a:solidFill>
                  <a:latin typeface="Tahoma" panose="020B0604030504040204" pitchFamily="34" charset="0"/>
                  <a:ea typeface="黑体" panose="02010609060101010101" pitchFamily="49" charset="-122"/>
                </a:rPr>
                <a:t>自由基取代反应</a:t>
              </a:r>
            </a:p>
          </p:txBody>
        </p:sp>
        <p:pic>
          <p:nvPicPr>
            <p:cNvPr id="38917" name="Picture 27">
              <a:extLst>
                <a:ext uri="{FF2B5EF4-FFF2-40B4-BE49-F238E27FC236}">
                  <a16:creationId xmlns:a16="http://schemas.microsoft.com/office/drawing/2014/main" id="{58E2729F-8B75-488E-A960-3359BB154C7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clrChange>
                <a:clrFrom>
                  <a:srgbClr val="F6F6F6"/>
                </a:clrFrom>
                <a:clrTo>
                  <a:srgbClr val="F6F6F6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79950" y="588963"/>
              <a:ext cx="488950" cy="4619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8918" name="Picture 27">
              <a:extLst>
                <a:ext uri="{FF2B5EF4-FFF2-40B4-BE49-F238E27FC236}">
                  <a16:creationId xmlns:a16="http://schemas.microsoft.com/office/drawing/2014/main" id="{2099A615-1455-4220-874D-43AC18FD32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clrChange>
                <a:clrFrom>
                  <a:srgbClr val="F6F6F6"/>
                </a:clrFrom>
                <a:clrTo>
                  <a:srgbClr val="F6F6F6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26050" y="604838"/>
              <a:ext cx="488950" cy="4619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8919" name="Picture 27">
              <a:extLst>
                <a:ext uri="{FF2B5EF4-FFF2-40B4-BE49-F238E27FC236}">
                  <a16:creationId xmlns:a16="http://schemas.microsoft.com/office/drawing/2014/main" id="{EC4D895F-6743-41CF-B806-134E67083B4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clrChange>
                <a:clrFrom>
                  <a:srgbClr val="F6F6F6"/>
                </a:clrFrom>
                <a:clrTo>
                  <a:srgbClr val="F6F6F6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35650" y="609600"/>
              <a:ext cx="488950" cy="4619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4D004C0-8278-4425-B4E3-BD2EE247C9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115C5-0760-484A-ADF0-8EE49E3C2313}" type="datetime11">
              <a:rPr lang="zh-CN" altLang="en-US" smtClean="0"/>
              <a:t>18:38:26</a:t>
            </a:fld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1E1ED77-3AAF-4256-A5F7-290C7400B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379CA-290F-4386-B024-4CDB787C03D0}" type="slidenum">
              <a:rPr lang="zh-CN" altLang="en-US" smtClean="0"/>
              <a:t>43</a:t>
            </a:fld>
            <a:endParaRPr lang="zh-CN" altLang="en-US"/>
          </a:p>
        </p:txBody>
      </p:sp>
      <p:grpSp>
        <p:nvGrpSpPr>
          <p:cNvPr id="12" name="组合 24">
            <a:extLst>
              <a:ext uri="{FF2B5EF4-FFF2-40B4-BE49-F238E27FC236}">
                <a16:creationId xmlns:a16="http://schemas.microsoft.com/office/drawing/2014/main" id="{DAF570B5-5275-4E29-ABCB-3E38544A4F4D}"/>
              </a:ext>
            </a:extLst>
          </p:cNvPr>
          <p:cNvGrpSpPr>
            <a:grpSpLocks/>
          </p:cNvGrpSpPr>
          <p:nvPr/>
        </p:nvGrpSpPr>
        <p:grpSpPr bwMode="auto">
          <a:xfrm>
            <a:off x="1293813" y="1828842"/>
            <a:ext cx="6400800" cy="906463"/>
            <a:chOff x="1293812" y="1752644"/>
            <a:chExt cx="6400800" cy="906463"/>
          </a:xfrm>
        </p:grpSpPr>
        <p:sp>
          <p:nvSpPr>
            <p:cNvPr id="13" name="TextBox 3">
              <a:extLst>
                <a:ext uri="{FF2B5EF4-FFF2-40B4-BE49-F238E27FC236}">
                  <a16:creationId xmlns:a16="http://schemas.microsoft.com/office/drawing/2014/main" id="{9F52E856-202C-445D-A8F4-51FB3C100CA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93812" y="2152694"/>
              <a:ext cx="650875" cy="400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2000" b="1" dirty="0">
                  <a:solidFill>
                    <a:schemeClr val="accent1"/>
                  </a:solidFill>
                </a:rPr>
                <a:t>CH</a:t>
              </a:r>
              <a:r>
                <a:rPr lang="en-US" altLang="zh-CN" sz="2000" b="1" baseline="-25000" dirty="0">
                  <a:solidFill>
                    <a:schemeClr val="accent1"/>
                  </a:solidFill>
                </a:rPr>
                <a:t>4</a:t>
              </a:r>
              <a:endParaRPr lang="zh-CN" altLang="en-US" sz="2000" b="1" baseline="-25000" dirty="0">
                <a:solidFill>
                  <a:schemeClr val="accent1"/>
                </a:solidFill>
              </a:endParaRPr>
            </a:p>
          </p:txBody>
        </p:sp>
        <p:sp>
          <p:nvSpPr>
            <p:cNvPr id="14" name="TextBox 4">
              <a:extLst>
                <a:ext uri="{FF2B5EF4-FFF2-40B4-BE49-F238E27FC236}">
                  <a16:creationId xmlns:a16="http://schemas.microsoft.com/office/drawing/2014/main" id="{723D902D-9675-4A1F-B1DB-AE6AA4D351B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13012" y="2152694"/>
              <a:ext cx="908050" cy="400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2000" b="1">
                  <a:solidFill>
                    <a:schemeClr val="accent1"/>
                  </a:solidFill>
                </a:rPr>
                <a:t>CH</a:t>
              </a:r>
              <a:r>
                <a:rPr lang="en-US" altLang="zh-CN" sz="2000" b="1" baseline="-25000">
                  <a:solidFill>
                    <a:schemeClr val="accent1"/>
                  </a:solidFill>
                </a:rPr>
                <a:t>3</a:t>
              </a:r>
              <a:r>
                <a:rPr lang="en-US" altLang="zh-CN" sz="2000" b="1">
                  <a:solidFill>
                    <a:schemeClr val="accent1"/>
                  </a:solidFill>
                </a:rPr>
                <a:t>Cl</a:t>
              </a:r>
              <a:endParaRPr lang="zh-CN" altLang="en-US" sz="2000" b="1">
                <a:solidFill>
                  <a:schemeClr val="accent1"/>
                </a:solidFill>
              </a:endParaRPr>
            </a:p>
          </p:txBody>
        </p:sp>
        <p:sp>
          <p:nvSpPr>
            <p:cNvPr id="15" name="TextBox 5">
              <a:extLst>
                <a:ext uri="{FF2B5EF4-FFF2-40B4-BE49-F238E27FC236}">
                  <a16:creationId xmlns:a16="http://schemas.microsoft.com/office/drawing/2014/main" id="{A3EF39B1-7A6D-436B-A694-BBE64599A14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49700" y="2152694"/>
              <a:ext cx="1001712" cy="400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2000" b="1">
                  <a:solidFill>
                    <a:schemeClr val="accent1"/>
                  </a:solidFill>
                </a:rPr>
                <a:t>CH</a:t>
              </a:r>
              <a:r>
                <a:rPr lang="en-US" altLang="zh-CN" sz="2000" b="1" baseline="-25000">
                  <a:solidFill>
                    <a:schemeClr val="accent1"/>
                  </a:solidFill>
                </a:rPr>
                <a:t>2</a:t>
              </a:r>
              <a:r>
                <a:rPr lang="en-US" altLang="zh-CN" sz="2000" b="1">
                  <a:solidFill>
                    <a:schemeClr val="accent1"/>
                  </a:solidFill>
                </a:rPr>
                <a:t>Cl</a:t>
              </a:r>
              <a:r>
                <a:rPr lang="en-US" altLang="zh-CN" sz="2000" b="1" baseline="-25000">
                  <a:solidFill>
                    <a:schemeClr val="accent1"/>
                  </a:solidFill>
                </a:rPr>
                <a:t>2</a:t>
              </a:r>
              <a:endParaRPr lang="zh-CN" altLang="en-US" sz="2000" b="1" baseline="-25000">
                <a:solidFill>
                  <a:schemeClr val="accent1"/>
                </a:solidFill>
              </a:endParaRPr>
            </a:p>
          </p:txBody>
        </p:sp>
        <p:sp>
          <p:nvSpPr>
            <p:cNvPr id="16" name="TextBox 6">
              <a:extLst>
                <a:ext uri="{FF2B5EF4-FFF2-40B4-BE49-F238E27FC236}">
                  <a16:creationId xmlns:a16="http://schemas.microsoft.com/office/drawing/2014/main" id="{C67CA661-830F-470D-ADB5-86EF37E498F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48300" y="2152694"/>
              <a:ext cx="908050" cy="400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2000" b="1" dirty="0">
                  <a:solidFill>
                    <a:schemeClr val="accent1"/>
                  </a:solidFill>
                </a:rPr>
                <a:t>CHCl</a:t>
              </a:r>
              <a:r>
                <a:rPr lang="en-US" altLang="zh-CN" sz="2000" b="1" baseline="-25000" dirty="0">
                  <a:solidFill>
                    <a:schemeClr val="accent1"/>
                  </a:solidFill>
                </a:rPr>
                <a:t>3</a:t>
              </a:r>
              <a:endParaRPr lang="zh-CN" altLang="en-US" sz="2000" b="1" baseline="-25000" dirty="0">
                <a:solidFill>
                  <a:schemeClr val="accent1"/>
                </a:solidFill>
              </a:endParaRPr>
            </a:p>
          </p:txBody>
        </p:sp>
        <p:sp>
          <p:nvSpPr>
            <p:cNvPr id="17" name="TextBox 7">
              <a:extLst>
                <a:ext uri="{FF2B5EF4-FFF2-40B4-BE49-F238E27FC236}">
                  <a16:creationId xmlns:a16="http://schemas.microsoft.com/office/drawing/2014/main" id="{8B985620-757D-427E-9823-3289DBBD735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972300" y="2152694"/>
              <a:ext cx="722312" cy="400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2000" b="1" dirty="0">
                  <a:solidFill>
                    <a:schemeClr val="accent1"/>
                  </a:solidFill>
                </a:rPr>
                <a:t>CCl</a:t>
              </a:r>
              <a:r>
                <a:rPr lang="en-US" altLang="zh-CN" sz="2000" b="1" baseline="-25000" dirty="0">
                  <a:solidFill>
                    <a:schemeClr val="accent1"/>
                  </a:solidFill>
                </a:rPr>
                <a:t>4</a:t>
              </a:r>
              <a:endParaRPr lang="zh-CN" altLang="en-US" sz="2000" b="1" baseline="-25000" dirty="0">
                <a:solidFill>
                  <a:schemeClr val="accent1"/>
                </a:solidFill>
              </a:endParaRPr>
            </a:p>
          </p:txBody>
        </p:sp>
        <p:grpSp>
          <p:nvGrpSpPr>
            <p:cNvPr id="18" name="Group 8">
              <a:extLst>
                <a:ext uri="{FF2B5EF4-FFF2-40B4-BE49-F238E27FC236}">
                  <a16:creationId xmlns:a16="http://schemas.microsoft.com/office/drawing/2014/main" id="{AD22FA91-9456-4129-8B9B-CF3FB9558B4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58987" y="2189207"/>
              <a:ext cx="530225" cy="469900"/>
              <a:chOff x="0" y="0"/>
              <a:chExt cx="334" cy="296"/>
            </a:xfrm>
          </p:grpSpPr>
          <p:pic>
            <p:nvPicPr>
              <p:cNvPr id="32" name="右箭头 8">
                <a:extLst>
                  <a:ext uri="{FF2B5EF4-FFF2-40B4-BE49-F238E27FC236}">
                    <a16:creationId xmlns:a16="http://schemas.microsoft.com/office/drawing/2014/main" id="{C23DF872-15DF-41FE-8C94-12129973FCC1}"/>
                  </a:ext>
                </a:extLst>
              </p:cNvPr>
              <p:cNvPicPr>
                <a:picLocks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334" cy="2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3" name="Text Box 10">
                <a:extLst>
                  <a:ext uri="{FF2B5EF4-FFF2-40B4-BE49-F238E27FC236}">
                    <a16:creationId xmlns:a16="http://schemas.microsoft.com/office/drawing/2014/main" id="{F33C8701-CB2C-45BC-BA3B-AB6662A91FC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6" y="73"/>
                <a:ext cx="192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en-US">
                  <a:latin typeface="Constantia" panose="02030602050306030303" pitchFamily="18" charset="0"/>
                </a:endParaRPr>
              </a:p>
            </p:txBody>
          </p:sp>
        </p:grpSp>
        <p:grpSp>
          <p:nvGrpSpPr>
            <p:cNvPr id="19" name="Group 11">
              <a:extLst>
                <a:ext uri="{FF2B5EF4-FFF2-40B4-BE49-F238E27FC236}">
                  <a16:creationId xmlns:a16="http://schemas.microsoft.com/office/drawing/2014/main" id="{3AF9A079-DCCC-4B1F-82AC-18EB8040986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30587" y="2189207"/>
              <a:ext cx="530225" cy="469900"/>
              <a:chOff x="0" y="0"/>
              <a:chExt cx="334" cy="296"/>
            </a:xfrm>
          </p:grpSpPr>
          <p:pic>
            <p:nvPicPr>
              <p:cNvPr id="30" name="右箭头 9">
                <a:extLst>
                  <a:ext uri="{FF2B5EF4-FFF2-40B4-BE49-F238E27FC236}">
                    <a16:creationId xmlns:a16="http://schemas.microsoft.com/office/drawing/2014/main" id="{B5413484-D9B9-4637-967A-77326A4AEB2C}"/>
                  </a:ext>
                </a:extLst>
              </p:cNvPr>
              <p:cNvPicPr>
                <a:picLocks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334" cy="2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1" name="Text Box 13">
                <a:extLst>
                  <a:ext uri="{FF2B5EF4-FFF2-40B4-BE49-F238E27FC236}">
                    <a16:creationId xmlns:a16="http://schemas.microsoft.com/office/drawing/2014/main" id="{6A663F6A-B99B-45F3-9798-CA8826CF5B7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6" y="73"/>
                <a:ext cx="192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en-US">
                  <a:latin typeface="Constantia" panose="02030602050306030303" pitchFamily="18" charset="0"/>
                </a:endParaRPr>
              </a:p>
            </p:txBody>
          </p:sp>
        </p:grpSp>
        <p:grpSp>
          <p:nvGrpSpPr>
            <p:cNvPr id="20" name="Group 14">
              <a:extLst>
                <a:ext uri="{FF2B5EF4-FFF2-40B4-BE49-F238E27FC236}">
                  <a16:creationId xmlns:a16="http://schemas.microsoft.com/office/drawing/2014/main" id="{BEA5EFF5-7D15-47E8-AAEA-57CBF0713CF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954587" y="2189207"/>
              <a:ext cx="530225" cy="469900"/>
              <a:chOff x="0" y="0"/>
              <a:chExt cx="334" cy="296"/>
            </a:xfrm>
          </p:grpSpPr>
          <p:pic>
            <p:nvPicPr>
              <p:cNvPr id="28" name="右箭头 10">
                <a:extLst>
                  <a:ext uri="{FF2B5EF4-FFF2-40B4-BE49-F238E27FC236}">
                    <a16:creationId xmlns:a16="http://schemas.microsoft.com/office/drawing/2014/main" id="{278794CE-D2A9-4873-B53D-9DB31A8F095B}"/>
                  </a:ext>
                </a:extLst>
              </p:cNvPr>
              <p:cNvPicPr>
                <a:picLocks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334" cy="2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9" name="Text Box 16">
                <a:extLst>
                  <a:ext uri="{FF2B5EF4-FFF2-40B4-BE49-F238E27FC236}">
                    <a16:creationId xmlns:a16="http://schemas.microsoft.com/office/drawing/2014/main" id="{2A05EE2E-D979-4D15-B48F-A8F2FFD4E89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6" y="73"/>
                <a:ext cx="192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en-US">
                  <a:latin typeface="Constantia" panose="02030602050306030303" pitchFamily="18" charset="0"/>
                </a:endParaRPr>
              </a:p>
            </p:txBody>
          </p:sp>
        </p:grpSp>
        <p:grpSp>
          <p:nvGrpSpPr>
            <p:cNvPr id="21" name="Group 17">
              <a:extLst>
                <a:ext uri="{FF2B5EF4-FFF2-40B4-BE49-F238E27FC236}">
                  <a16:creationId xmlns:a16="http://schemas.microsoft.com/office/drawing/2014/main" id="{D8295196-0E2A-4739-9A22-402477BFF3E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405562" y="2189207"/>
              <a:ext cx="523875" cy="469900"/>
              <a:chOff x="0" y="0"/>
              <a:chExt cx="330" cy="296"/>
            </a:xfrm>
          </p:grpSpPr>
          <p:pic>
            <p:nvPicPr>
              <p:cNvPr id="26" name="右箭头 11">
                <a:extLst>
                  <a:ext uri="{FF2B5EF4-FFF2-40B4-BE49-F238E27FC236}">
                    <a16:creationId xmlns:a16="http://schemas.microsoft.com/office/drawing/2014/main" id="{ADC5E191-6F27-494C-B42E-832CE42347A4}"/>
                  </a:ext>
                </a:extLst>
              </p:cNvPr>
              <p:cNvPicPr>
                <a:picLocks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330" cy="2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7" name="Text Box 19">
                <a:extLst>
                  <a:ext uri="{FF2B5EF4-FFF2-40B4-BE49-F238E27FC236}">
                    <a16:creationId xmlns:a16="http://schemas.microsoft.com/office/drawing/2014/main" id="{10B903FA-072D-4154-B697-E8376AECCF4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4" y="73"/>
                <a:ext cx="192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en-US">
                  <a:latin typeface="Constantia" panose="02030602050306030303" pitchFamily="18" charset="0"/>
                </a:endParaRPr>
              </a:p>
            </p:txBody>
          </p:sp>
        </p:grpSp>
        <p:sp>
          <p:nvSpPr>
            <p:cNvPr id="22" name="TextBox 12">
              <a:extLst>
                <a:ext uri="{FF2B5EF4-FFF2-40B4-BE49-F238E27FC236}">
                  <a16:creationId xmlns:a16="http://schemas.microsoft.com/office/drawing/2014/main" id="{1E3863CD-F9A4-43ED-B798-81439846C3B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99212" y="1752644"/>
              <a:ext cx="534988" cy="400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2000" b="1">
                  <a:solidFill>
                    <a:schemeClr val="accent1"/>
                  </a:solidFill>
                </a:rPr>
                <a:t>Cl</a:t>
              </a:r>
              <a:r>
                <a:rPr lang="en-US" altLang="zh-CN" sz="2000" b="1" baseline="-25000">
                  <a:solidFill>
                    <a:schemeClr val="accent1"/>
                  </a:solidFill>
                </a:rPr>
                <a:t>2</a:t>
              </a:r>
              <a:endParaRPr lang="zh-CN" altLang="en-US" sz="2000" b="1" baseline="-25000">
                <a:solidFill>
                  <a:schemeClr val="accent1"/>
                </a:solidFill>
              </a:endParaRPr>
            </a:p>
          </p:txBody>
        </p:sp>
        <p:sp>
          <p:nvSpPr>
            <p:cNvPr id="23" name="TextBox 13">
              <a:extLst>
                <a:ext uri="{FF2B5EF4-FFF2-40B4-BE49-F238E27FC236}">
                  <a16:creationId xmlns:a16="http://schemas.microsoft.com/office/drawing/2014/main" id="{C5D67A06-764F-4757-BA54-503C9A7F6D5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51412" y="1771694"/>
              <a:ext cx="534988" cy="400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2000" b="1">
                  <a:solidFill>
                    <a:schemeClr val="accent1"/>
                  </a:solidFill>
                </a:rPr>
                <a:t>Cl</a:t>
              </a:r>
              <a:r>
                <a:rPr lang="en-US" altLang="zh-CN" sz="2000" b="1" baseline="-25000">
                  <a:solidFill>
                    <a:schemeClr val="accent1"/>
                  </a:solidFill>
                </a:rPr>
                <a:t>2</a:t>
              </a:r>
              <a:endParaRPr lang="zh-CN" altLang="en-US" sz="2000" b="1" baseline="-25000">
                <a:solidFill>
                  <a:schemeClr val="accent1"/>
                </a:solidFill>
              </a:endParaRPr>
            </a:p>
          </p:txBody>
        </p:sp>
        <p:sp>
          <p:nvSpPr>
            <p:cNvPr id="24" name="TextBox 14">
              <a:extLst>
                <a:ext uri="{FF2B5EF4-FFF2-40B4-BE49-F238E27FC236}">
                  <a16:creationId xmlns:a16="http://schemas.microsoft.com/office/drawing/2014/main" id="{2416BDF6-03FC-423D-8351-6D10C6644A0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27412" y="1771694"/>
              <a:ext cx="534988" cy="400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2000" b="1">
                  <a:solidFill>
                    <a:schemeClr val="accent1"/>
                  </a:solidFill>
                </a:rPr>
                <a:t>Cl</a:t>
              </a:r>
              <a:r>
                <a:rPr lang="en-US" altLang="zh-CN" sz="2000" b="1" baseline="-25000">
                  <a:solidFill>
                    <a:schemeClr val="accent1"/>
                  </a:solidFill>
                </a:rPr>
                <a:t>2</a:t>
              </a:r>
              <a:endParaRPr lang="zh-CN" altLang="en-US" sz="2000" b="1" baseline="-25000">
                <a:solidFill>
                  <a:schemeClr val="accent1"/>
                </a:solidFill>
              </a:endParaRPr>
            </a:p>
          </p:txBody>
        </p:sp>
        <p:sp>
          <p:nvSpPr>
            <p:cNvPr id="25" name="TextBox 15">
              <a:extLst>
                <a:ext uri="{FF2B5EF4-FFF2-40B4-BE49-F238E27FC236}">
                  <a16:creationId xmlns:a16="http://schemas.microsoft.com/office/drawing/2014/main" id="{DDFB599F-3EBE-44F2-9E21-E9E28348E55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55812" y="1771694"/>
              <a:ext cx="534988" cy="400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2000" b="1" dirty="0">
                  <a:solidFill>
                    <a:schemeClr val="accent1"/>
                  </a:solidFill>
                </a:rPr>
                <a:t>Cl</a:t>
              </a:r>
              <a:r>
                <a:rPr lang="en-US" altLang="zh-CN" sz="2000" b="1" baseline="-25000" dirty="0">
                  <a:solidFill>
                    <a:schemeClr val="accent1"/>
                  </a:solidFill>
                </a:rPr>
                <a:t>2</a:t>
              </a:r>
              <a:endParaRPr lang="zh-CN" altLang="en-US" sz="2000" b="1" baseline="-25000" dirty="0">
                <a:solidFill>
                  <a:schemeClr val="accent1"/>
                </a:solidFill>
              </a:endParaRPr>
            </a:p>
          </p:txBody>
        </p:sp>
      </p:grp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4CE58EF-2FB3-4FF0-A842-F948DF17C3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8C3D2-5345-4C39-845A-AC21E5A5B475}" type="datetime11">
              <a:rPr lang="zh-CN" altLang="en-US" smtClean="0"/>
              <a:t>18:38:26</a:t>
            </a:fld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41E4BE3-F3E7-4295-81FB-FA47FCBE31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379CA-290F-4386-B024-4CDB787C03D0}" type="slidenum">
              <a:rPr lang="zh-CN" altLang="en-US" smtClean="0"/>
              <a:t>44</a:t>
            </a:fld>
            <a:endParaRPr lang="zh-CN" altLang="en-US"/>
          </a:p>
        </p:txBody>
      </p:sp>
      <p:graphicFrame>
        <p:nvGraphicFramePr>
          <p:cNvPr id="8" name="Object 17">
            <a:extLst>
              <a:ext uri="{FF2B5EF4-FFF2-40B4-BE49-F238E27FC236}">
                <a16:creationId xmlns:a16="http://schemas.microsoft.com/office/drawing/2014/main" id="{73A9AB4F-D99C-4AFA-92E1-4C5482F0845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88892876"/>
              </p:ext>
            </p:extLst>
          </p:nvPr>
        </p:nvGraphicFramePr>
        <p:xfrm>
          <a:off x="1189088" y="2222290"/>
          <a:ext cx="6765823" cy="3949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43" name="CS ChemDraw Drawing" r:id="rId3" imgW="5344289" imgH="3119352" progId="ChemDraw.Document.6.0">
                  <p:embed/>
                </p:oleObj>
              </mc:Choice>
              <mc:Fallback>
                <p:oleObj name="CS ChemDraw Drawing" r:id="rId3" imgW="5344289" imgH="3119352" progId="ChemDraw.Document.6.0">
                  <p:embed/>
                  <p:pic>
                    <p:nvPicPr>
                      <p:cNvPr id="204817" name="Object 17">
                        <a:extLst>
                          <a:ext uri="{FF2B5EF4-FFF2-40B4-BE49-F238E27FC236}">
                            <a16:creationId xmlns:a16="http://schemas.microsoft.com/office/drawing/2014/main" id="{137DF99C-DFEB-445A-9805-E0903DAE8D8D}"/>
                          </a:ext>
                        </a:extLst>
                      </p:cNvPr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9088" y="2222290"/>
                        <a:ext cx="6765823" cy="3949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14">
            <a:extLst>
              <a:ext uri="{FF2B5EF4-FFF2-40B4-BE49-F238E27FC236}">
                <a16:creationId xmlns:a16="http://schemas.microsoft.com/office/drawing/2014/main" id="{A9EBB7CA-8BA7-49ED-8506-D62CE3A5C7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7700" y="455354"/>
            <a:ext cx="2170787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zh-CN" altLang="en-US" sz="22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甲烷的氯代反应</a:t>
            </a:r>
          </a:p>
        </p:txBody>
      </p:sp>
      <p:graphicFrame>
        <p:nvGraphicFramePr>
          <p:cNvPr id="10" name="Object 15">
            <a:extLst>
              <a:ext uri="{FF2B5EF4-FFF2-40B4-BE49-F238E27FC236}">
                <a16:creationId xmlns:a16="http://schemas.microsoft.com/office/drawing/2014/main" id="{A0F64398-0078-42A2-8B40-D2862D565C5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4570163"/>
              </p:ext>
            </p:extLst>
          </p:nvPr>
        </p:nvGraphicFramePr>
        <p:xfrm>
          <a:off x="2061389" y="1193570"/>
          <a:ext cx="5021222" cy="646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44" name="CS ChemDraw Drawing" r:id="rId5" imgW="3058430" imgH="393023" progId="ChemDraw.Document.6.0">
                  <p:embed/>
                </p:oleObj>
              </mc:Choice>
              <mc:Fallback>
                <p:oleObj name="CS ChemDraw Drawing" r:id="rId5" imgW="3058430" imgH="393023" progId="ChemDraw.Document.6.0">
                  <p:embed/>
                  <p:pic>
                    <p:nvPicPr>
                      <p:cNvPr id="204815" name="Object 15">
                        <a:extLst>
                          <a:ext uri="{FF2B5EF4-FFF2-40B4-BE49-F238E27FC236}">
                            <a16:creationId xmlns:a16="http://schemas.microsoft.com/office/drawing/2014/main" id="{1F8611AB-763C-4D9D-8C59-3D6372CF17A8}"/>
                          </a:ext>
                        </a:extLst>
                      </p:cNvPr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61389" y="1193570"/>
                        <a:ext cx="5021222" cy="64655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8" name="Rectangle 4">
            <a:extLst>
              <a:ext uri="{FF2B5EF4-FFF2-40B4-BE49-F238E27FC236}">
                <a16:creationId xmlns:a16="http://schemas.microsoft.com/office/drawing/2014/main" id="{E7A4A72F-B84B-4330-A539-312775ADA19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533476"/>
            <a:ext cx="8229600" cy="496959"/>
          </a:xfrm>
        </p:spPr>
        <p:txBody>
          <a:bodyPr/>
          <a:lstStyle/>
          <a:p>
            <a:pPr eaLnBrk="1" hangingPunct="1"/>
            <a:r>
              <a:rPr lang="zh-CN" altLang="en-US" sz="2800" b="1" dirty="0">
                <a:ea typeface="楷体" panose="02010609060101010101" pitchFamily="49" charset="-122"/>
                <a:cs typeface="Times New Roman" panose="02020603050405020304" pitchFamily="18" charset="0"/>
              </a:rPr>
              <a:t>甲烷氯代反应的产物</a:t>
            </a:r>
          </a:p>
        </p:txBody>
      </p:sp>
      <p:graphicFrame>
        <p:nvGraphicFramePr>
          <p:cNvPr id="139267" name="Object 3">
            <a:extLst>
              <a:ext uri="{FF2B5EF4-FFF2-40B4-BE49-F238E27FC236}">
                <a16:creationId xmlns:a16="http://schemas.microsoft.com/office/drawing/2014/main" id="{2F8CC74B-AE1D-4D6A-AE46-90D83B001C5B}"/>
              </a:ext>
            </a:extLst>
          </p:cNvPr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76869115"/>
              </p:ext>
            </p:extLst>
          </p:nvPr>
        </p:nvGraphicFramePr>
        <p:xfrm>
          <a:off x="863600" y="1085828"/>
          <a:ext cx="6049963" cy="3181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892" name="CS ChemDraw Drawing" r:id="rId3" imgW="5708710" imgH="3001931" progId="ChemDraw.Document.6.0">
                  <p:embed/>
                </p:oleObj>
              </mc:Choice>
              <mc:Fallback>
                <p:oleObj name="CS ChemDraw Drawing" r:id="rId3" imgW="5708710" imgH="3001931" progId="ChemDraw.Document.6.0">
                  <p:embed/>
                  <p:pic>
                    <p:nvPicPr>
                      <p:cNvPr id="139267" name="Object 3">
                        <a:extLst>
                          <a:ext uri="{FF2B5EF4-FFF2-40B4-BE49-F238E27FC236}">
                            <a16:creationId xmlns:a16="http://schemas.microsoft.com/office/drawing/2014/main" id="{2F8CC74B-AE1D-4D6A-AE46-90D83B001C5B}"/>
                          </a:ext>
                        </a:extLst>
                      </p:cNvPr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3600" y="1085828"/>
                        <a:ext cx="6049963" cy="3181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9270" name="Rectangle 6">
            <a:extLst>
              <a:ext uri="{FF2B5EF4-FFF2-40B4-BE49-F238E27FC236}">
                <a16:creationId xmlns:a16="http://schemas.microsoft.com/office/drawing/2014/main" id="{A9D79181-1163-4D4B-831E-0AE4AE2F72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750" y="4257675"/>
            <a:ext cx="8245475" cy="2266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kumimoji="1" lang="en-US" altLang="zh-CN" sz="22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</a:t>
            </a:r>
            <a:r>
              <a:rPr kumimoji="1" lang="zh-CN" altLang="en-US" sz="22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甲烷的卤代反应较难停留在一元阶段，氯甲烷还会继续发生氯代反应，生成二氯甲烷、三氯甲烷和四氯化碳。</a:t>
            </a:r>
          </a:p>
          <a:p>
            <a:pPr eaLnBrk="1" hangingPunct="1">
              <a:lnSpc>
                <a:spcPct val="130000"/>
              </a:lnSpc>
            </a:pPr>
            <a:r>
              <a:rPr kumimoji="1" lang="zh-CN" altLang="en-US" sz="22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若控制一定的反应条件和原料的用量比，可得其中一种氯代烷为主要的产物。比如   甲烷 ：氯气 </a:t>
            </a:r>
            <a:r>
              <a:rPr kumimoji="1" lang="en-US" altLang="zh-CN" sz="22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= 10 </a:t>
            </a:r>
            <a:r>
              <a:rPr kumimoji="1" lang="zh-CN" altLang="en-US" sz="22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kumimoji="1" lang="en-US" altLang="zh-CN" sz="22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 </a:t>
            </a:r>
            <a:r>
              <a:rPr kumimoji="1" lang="zh-CN" altLang="en-US" sz="22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（</a:t>
            </a:r>
            <a:r>
              <a:rPr kumimoji="1" lang="en-US" altLang="zh-CN" sz="22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400~450 ℃</a:t>
            </a:r>
            <a:r>
              <a:rPr kumimoji="1" lang="zh-CN" altLang="en-US" sz="22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时）</a:t>
            </a:r>
            <a:r>
              <a:rPr kumimoji="1" lang="en-US" altLang="zh-CN" sz="22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CH</a:t>
            </a:r>
            <a:r>
              <a:rPr kumimoji="1" lang="en-US" altLang="zh-CN" sz="2200" b="1" baseline="-25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3</a:t>
            </a:r>
            <a:r>
              <a:rPr kumimoji="1" lang="en-US" altLang="zh-CN" sz="22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Cl</a:t>
            </a:r>
            <a:r>
              <a:rPr kumimoji="1" lang="zh-CN" altLang="en-US" sz="22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占</a:t>
            </a:r>
            <a:r>
              <a:rPr kumimoji="1" lang="en-US" altLang="zh-CN" sz="22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98%</a:t>
            </a:r>
            <a:r>
              <a:rPr kumimoji="1" lang="zh-CN" altLang="en-US" sz="22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；甲烷 ：氯气 </a:t>
            </a:r>
            <a:r>
              <a:rPr kumimoji="1" lang="en-US" altLang="zh-CN" sz="22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= 1  </a:t>
            </a:r>
            <a:r>
              <a:rPr kumimoji="1" lang="zh-CN" altLang="en-US" sz="22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kumimoji="1" lang="en-US" altLang="zh-CN" sz="22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4  </a:t>
            </a:r>
            <a:r>
              <a:rPr kumimoji="1" lang="zh-CN" altLang="en-US" sz="22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（</a:t>
            </a:r>
            <a:r>
              <a:rPr kumimoji="1" lang="en-US" altLang="zh-CN" sz="22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400 ℃</a:t>
            </a:r>
            <a:r>
              <a:rPr kumimoji="1" lang="zh-CN" altLang="en-US" sz="22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时）主要为</a:t>
            </a:r>
            <a:r>
              <a:rPr kumimoji="1" lang="en-US" altLang="zh-CN" sz="22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CCl</a:t>
            </a:r>
            <a:r>
              <a:rPr kumimoji="1" lang="en-US" altLang="zh-CN" sz="2200" b="1" baseline="-25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4</a:t>
            </a:r>
            <a:r>
              <a:rPr kumimoji="1" lang="zh-CN" altLang="en-US" sz="2200" b="1" baseline="-25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。</a:t>
            </a:r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7B79224-6075-4EB8-8FE5-E65F46C50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F0BA6-F044-4C15-B91D-BC1E94555C79}" type="datetime11">
              <a:rPr lang="zh-CN" altLang="en-US" smtClean="0"/>
              <a:t>18:38:26</a:t>
            </a:fld>
            <a:endParaRPr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CA49FC1-A048-4F5D-A6FF-6D06CC85AA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379CA-290F-4386-B024-4CDB787C03D0}" type="slidenum">
              <a:rPr lang="zh-CN" altLang="en-US" smtClean="0"/>
              <a:t>45</a:t>
            </a:fld>
            <a:endParaRPr lang="zh-CN" alt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92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92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39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8" dur="2000"/>
                                        <p:tgtEl>
                                          <p:spTgt spid="139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9268" grpId="0"/>
      <p:bldP spid="139270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8900" name="Object 4">
            <a:extLst>
              <a:ext uri="{FF2B5EF4-FFF2-40B4-BE49-F238E27FC236}">
                <a16:creationId xmlns:a16="http://schemas.microsoft.com/office/drawing/2014/main" id="{7FC41328-5DA8-49D4-80A2-D6856753BE1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9210571"/>
              </p:ext>
            </p:extLst>
          </p:nvPr>
        </p:nvGraphicFramePr>
        <p:xfrm>
          <a:off x="1403350" y="1212882"/>
          <a:ext cx="6300788" cy="996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984" name="CS ChemDraw Drawing" r:id="rId3" imgW="4850568" imgH="761483" progId="ChemDraw.Document.6.0">
                  <p:embed/>
                </p:oleObj>
              </mc:Choice>
              <mc:Fallback>
                <p:oleObj name="CS ChemDraw Drawing" r:id="rId3" imgW="4850568" imgH="761483" progId="ChemDraw.Document.6.0">
                  <p:embed/>
                  <p:pic>
                    <p:nvPicPr>
                      <p:cNvPr id="208900" name="Object 4">
                        <a:extLst>
                          <a:ext uri="{FF2B5EF4-FFF2-40B4-BE49-F238E27FC236}">
                            <a16:creationId xmlns:a16="http://schemas.microsoft.com/office/drawing/2014/main" id="{7FC41328-5DA8-49D4-80A2-D6856753BE1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3350" y="1212882"/>
                        <a:ext cx="6300788" cy="996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8902" name="Rectangle 6">
            <a:extLst>
              <a:ext uri="{FF2B5EF4-FFF2-40B4-BE49-F238E27FC236}">
                <a16:creationId xmlns:a16="http://schemas.microsoft.com/office/drawing/2014/main" id="{18FA8396-A19B-4243-8630-0745036BD6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286030"/>
            <a:ext cx="9144000" cy="18227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tabLst>
                <a:tab pos="3565525" algn="l"/>
              </a:tabLs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tabLst>
                <a:tab pos="3565525" algn="l"/>
              </a:tabLs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tabLst>
                <a:tab pos="3565525" algn="l"/>
              </a:tabLs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tabLst>
                <a:tab pos="3565525" algn="l"/>
              </a:tabLs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tabLst>
                <a:tab pos="3565525" algn="l"/>
              </a:tabLs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565525" algn="l"/>
              </a:tabLs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565525" algn="l"/>
              </a:tabLs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565525" algn="l"/>
              </a:tabLs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565525" algn="l"/>
              </a:tabLs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</a:t>
            </a: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正丙烷分子中，有六个等价伯氢，两个等价仲氢，若氢的活性一样，则两种一氯代烃的产率，理论上为：</a:t>
            </a: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6 </a:t>
            </a: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 = 3 </a:t>
            </a: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；但实际上为： </a:t>
            </a: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43 </a:t>
            </a: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57 = 1 </a:t>
            </a: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1.33</a:t>
            </a:r>
          </a:p>
          <a:p>
            <a:pPr eaLnBrk="1" hangingPunct="1">
              <a:lnSpc>
                <a:spcPct val="120000"/>
              </a:lnSpc>
            </a:pP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</a:t>
            </a: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这说明在室温氯代时，各类氢的反应活性是不一样的。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0E81C77-06CE-4851-B8D9-C2D1445DF22E}"/>
              </a:ext>
            </a:extLst>
          </p:cNvPr>
          <p:cNvSpPr txBox="1"/>
          <p:nvPr/>
        </p:nvSpPr>
        <p:spPr>
          <a:xfrm>
            <a:off x="381110" y="533476"/>
            <a:ext cx="3962296" cy="5355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>
              <a:lnSpc>
                <a:spcPct val="90000"/>
              </a:lnSpc>
              <a:spcBef>
                <a:spcPct val="0"/>
              </a:spcBef>
            </a:pPr>
            <a:r>
              <a:rPr lang="zh-CN" altLang="en-US" sz="3200" b="1" dirty="0">
                <a:latin typeface="+mj-lt"/>
                <a:ea typeface="楷体" panose="02010609060101010101" pitchFamily="49" charset="-122"/>
                <a:cs typeface="Times New Roman" panose="02020603050405020304" pitchFamily="18" charset="0"/>
              </a:rPr>
              <a:t>其他烷烃的氯代反应</a:t>
            </a:r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43C660F9-2220-4D17-A341-1A4B4A8F14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7700" y="4303745"/>
            <a:ext cx="41671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tabLst>
                <a:tab pos="3565525" algn="l"/>
              </a:tabLs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tabLst>
                <a:tab pos="3565525" algn="l"/>
              </a:tabLs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tabLst>
                <a:tab pos="3565525" algn="l"/>
              </a:tabLs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tabLst>
                <a:tab pos="3565525" algn="l"/>
              </a:tabLs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tabLst>
                <a:tab pos="3565525" algn="l"/>
              </a:tabLs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565525" algn="l"/>
              </a:tabLs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565525" algn="l"/>
              </a:tabLs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565525" algn="l"/>
              </a:tabLs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565525" algn="l"/>
              </a:tabLs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b="1">
                <a:latin typeface="Arial" panose="020B0604020202020204" pitchFamily="34" charset="0"/>
                <a:ea typeface="楷体" panose="02010609060101010101" pitchFamily="49" charset="-122"/>
                <a:cs typeface="Times New Roman" panose="02020603050405020304" pitchFamily="18" charset="0"/>
              </a:rPr>
              <a:t>再看异丁烷一氯代时的情况：</a:t>
            </a:r>
          </a:p>
        </p:txBody>
      </p:sp>
      <p:graphicFrame>
        <p:nvGraphicFramePr>
          <p:cNvPr id="11" name="Object 5">
            <a:extLst>
              <a:ext uri="{FF2B5EF4-FFF2-40B4-BE49-F238E27FC236}">
                <a16:creationId xmlns:a16="http://schemas.microsoft.com/office/drawing/2014/main" id="{FBA1251D-B9CE-4CD6-8A10-AA0CC2D2331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4146242"/>
              </p:ext>
            </p:extLst>
          </p:nvPr>
        </p:nvGraphicFramePr>
        <p:xfrm>
          <a:off x="1223963" y="5024470"/>
          <a:ext cx="6661150" cy="1330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985" name="CS ChemDraw Drawing" r:id="rId5" imgW="5781594" imgH="1150187" progId="ChemDraw.Document.6.0">
                  <p:embed/>
                </p:oleObj>
              </mc:Choice>
              <mc:Fallback>
                <p:oleObj name="CS ChemDraw Drawing" r:id="rId5" imgW="5781594" imgH="1150187" progId="ChemDraw.Document.6.0">
                  <p:embed/>
                  <p:pic>
                    <p:nvPicPr>
                      <p:cNvPr id="210949" name="Object 5">
                        <a:extLst>
                          <a:ext uri="{FF2B5EF4-FFF2-40B4-BE49-F238E27FC236}">
                            <a16:creationId xmlns:a16="http://schemas.microsoft.com/office/drawing/2014/main" id="{684E5004-5D26-42A8-933E-1FBA671C31E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23963" y="5024470"/>
                        <a:ext cx="6661150" cy="1330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D82B006-55F4-4883-86EF-E919AE19DF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1835046-493B-44B6-AA9E-019F101E22D9}" type="datetime11">
              <a:rPr lang="zh-CN" altLang="en-US" smtClean="0"/>
              <a:t>18:38:26</a:t>
            </a:fld>
            <a:endParaRPr lang="en-US" altLang="zh-CN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DD9A006-8E91-4B46-ADDB-E81F5AC5D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7F482C9-C57B-4C31-B1D6-1507D4CABD11}" type="slidenum">
              <a:rPr lang="en-US" altLang="zh-CN" smtClean="0"/>
              <a:pPr>
                <a:defRPr/>
              </a:pPr>
              <a:t>46</a:t>
            </a:fld>
            <a:endParaRPr lang="en-US" altLang="zh-CN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2089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2089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8902" grpId="0"/>
      <p:bldP spid="10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83B004AD-29A7-4961-AB5D-7C76478ADAFF}"/>
              </a:ext>
            </a:extLst>
          </p:cNvPr>
          <p:cNvGrpSpPr>
            <a:grpSpLocks/>
          </p:cNvGrpSpPr>
          <p:nvPr/>
        </p:nvGrpSpPr>
        <p:grpSpPr bwMode="auto">
          <a:xfrm>
            <a:off x="76200" y="741363"/>
            <a:ext cx="8991482" cy="5888037"/>
            <a:chOff x="76200" y="741363"/>
            <a:chExt cx="9067800" cy="5888037"/>
          </a:xfrm>
        </p:grpSpPr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CC1D4C39-8010-44D5-A010-0DDC052E0923}"/>
                </a:ext>
              </a:extLst>
            </p:cNvPr>
            <p:cNvSpPr/>
            <p:nvPr/>
          </p:nvSpPr>
          <p:spPr>
            <a:xfrm>
              <a:off x="76200" y="2895600"/>
              <a:ext cx="5257800" cy="26701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2" name="Rectangle 2">
              <a:extLst>
                <a:ext uri="{FF2B5EF4-FFF2-40B4-BE49-F238E27FC236}">
                  <a16:creationId xmlns:a16="http://schemas.microsoft.com/office/drawing/2014/main" id="{24D8C8F0-12CB-44A1-A107-E0DEE21E6EBC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296863" y="741363"/>
              <a:ext cx="8235950" cy="704850"/>
            </a:xfrm>
            <a:prstGeom prst="rect">
              <a:avLst/>
            </a:prstGeom>
          </p:spPr>
          <p:txBody>
            <a:bodyPr/>
            <a:lstStyle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5000">
                  <a:solidFill>
                    <a:schemeClr val="tx2"/>
                  </a:solidFill>
                  <a:latin typeface="+mj-lt"/>
                  <a:ea typeface="+mj-ea"/>
                  <a:cs typeface="+mj-cs"/>
                </a:defRPr>
              </a:lvl1pPr>
              <a:lvl2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5000">
                  <a:solidFill>
                    <a:schemeClr val="tx2"/>
                  </a:solidFill>
                  <a:latin typeface="Calibri" pitchFamily="34" charset="0"/>
                  <a:ea typeface="隶书" pitchFamily="49" charset="-122"/>
                </a:defRPr>
              </a:lvl2pPr>
              <a:lvl3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5000">
                  <a:solidFill>
                    <a:schemeClr val="tx2"/>
                  </a:solidFill>
                  <a:latin typeface="Calibri" pitchFamily="34" charset="0"/>
                  <a:ea typeface="隶书" pitchFamily="49" charset="-122"/>
                </a:defRPr>
              </a:lvl3pPr>
              <a:lvl4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5000">
                  <a:solidFill>
                    <a:schemeClr val="tx2"/>
                  </a:solidFill>
                  <a:latin typeface="Calibri" pitchFamily="34" charset="0"/>
                  <a:ea typeface="隶书" pitchFamily="49" charset="-122"/>
                </a:defRPr>
              </a:lvl4pPr>
              <a:lvl5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5000">
                  <a:solidFill>
                    <a:schemeClr val="tx2"/>
                  </a:solidFill>
                  <a:latin typeface="Calibri" pitchFamily="34" charset="0"/>
                  <a:ea typeface="隶书" pitchFamily="49" charset="-122"/>
                </a:defRPr>
              </a:lvl5pPr>
              <a:lvl6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5000">
                  <a:solidFill>
                    <a:schemeClr val="tx2"/>
                  </a:solidFill>
                  <a:latin typeface="Calibri" pitchFamily="34" charset="0"/>
                  <a:ea typeface="隶书" pitchFamily="49" charset="-122"/>
                </a:defRPr>
              </a:lvl6pPr>
              <a:lvl7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5000">
                  <a:solidFill>
                    <a:schemeClr val="tx2"/>
                  </a:solidFill>
                  <a:latin typeface="Calibri" pitchFamily="34" charset="0"/>
                  <a:ea typeface="隶书" pitchFamily="49" charset="-122"/>
                </a:defRPr>
              </a:lvl7pPr>
              <a:lvl8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5000">
                  <a:solidFill>
                    <a:schemeClr val="tx2"/>
                  </a:solidFill>
                  <a:latin typeface="Calibri" pitchFamily="34" charset="0"/>
                  <a:ea typeface="隶书" pitchFamily="49" charset="-122"/>
                </a:defRPr>
              </a:lvl8pPr>
              <a:lvl9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5000">
                  <a:solidFill>
                    <a:schemeClr val="tx2"/>
                  </a:solidFill>
                  <a:latin typeface="Calibri" pitchFamily="34" charset="0"/>
                  <a:ea typeface="隶书" pitchFamily="49" charset="-122"/>
                </a:defRPr>
              </a:lvl9pPr>
            </a:lstStyle>
            <a:p>
              <a:pPr marL="342900" indent="-342900">
                <a:lnSpc>
                  <a:spcPct val="90000"/>
                </a:lnSpc>
                <a:buFont typeface="Arial" pitchFamily="34" charset="0"/>
                <a:buChar char="•"/>
                <a:defRPr/>
              </a:pPr>
              <a:r>
                <a:rPr lang="zh-CN" altLang="en-US" sz="2400" b="1" dirty="0">
                  <a:solidFill>
                    <a:srgbClr val="663300"/>
                  </a:solidFill>
                  <a:latin typeface="Tahoma" pitchFamily="34" charset="0"/>
                  <a:ea typeface="黑体" pitchFamily="49" charset="-122"/>
                  <a:cs typeface="+mn-cs"/>
                </a:rPr>
                <a:t>氢原子的反应活性和碳自由基的稳定性</a:t>
              </a:r>
            </a:p>
          </p:txBody>
        </p:sp>
        <p:sp>
          <p:nvSpPr>
            <p:cNvPr id="3" name="Rectangle 3">
              <a:extLst>
                <a:ext uri="{FF2B5EF4-FFF2-40B4-BE49-F238E27FC236}">
                  <a16:creationId xmlns:a16="http://schemas.microsoft.com/office/drawing/2014/main" id="{C4551560-27CC-4E5F-AE95-450491BFDCA4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317500" y="1371600"/>
              <a:ext cx="8709025" cy="1143000"/>
            </a:xfrm>
            <a:prstGeom prst="rect">
              <a:avLst/>
            </a:prstGeom>
          </p:spPr>
          <p:txBody>
            <a:bodyPr/>
            <a:lstStyle>
              <a:lvl1pPr marL="271463" indent="-271463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BD0D9"/>
                </a:buClr>
                <a:buSzPct val="95000"/>
                <a:buFont typeface="Wingdings 2" pitchFamily="18" charset="2"/>
                <a:buChar char=""/>
                <a:defRPr sz="26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39763" indent="-246063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Wingdings 2" pitchFamily="18" charset="2"/>
                <a:buChar char="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912813" indent="-246063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70000"/>
                <a:buFont typeface="Wingdings 2" pitchFamily="18" charset="2"/>
                <a:buChar char=""/>
                <a:defRPr sz="21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185863" indent="-207963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BD0D9"/>
                </a:buClr>
                <a:buSzPct val="65000"/>
                <a:buFont typeface="Wingdings 2" pitchFamily="18" charset="2"/>
                <a:buChar char="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1462088" indent="-207963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itchFamily="18" charset="2"/>
                <a:buChar char="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  <a:lvl6pPr marL="1919288" indent="-207963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itchFamily="18" charset="2"/>
                <a:buChar char="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6pPr>
              <a:lvl7pPr marL="2376488" indent="-207963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itchFamily="18" charset="2"/>
                <a:buChar char="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7pPr>
              <a:lvl8pPr marL="2833688" indent="-207963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itchFamily="18" charset="2"/>
                <a:buChar char="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8pPr>
              <a:lvl9pPr marL="3290888" indent="-207963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itchFamily="18" charset="2"/>
                <a:buChar char="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9pPr>
            </a:lstStyle>
            <a:p>
              <a:pPr marL="0" indent="457200" eaLnBrk="1" hangingPunct="1">
                <a:lnSpc>
                  <a:spcPct val="130000"/>
                </a:lnSpc>
                <a:spcBef>
                  <a:spcPts val="0"/>
                </a:spcBef>
                <a:buFont typeface="Wingdings 2" pitchFamily="18" charset="2"/>
                <a:buNone/>
                <a:defRPr/>
              </a:pPr>
              <a:r>
                <a:rPr lang="zh-CN" altLang="en-US" sz="2000" b="1" kern="0" dirty="0"/>
                <a:t>烷烃分子中处于不同状态的氢原子</a:t>
              </a:r>
              <a:r>
                <a:rPr lang="en-US" altLang="zh-CN" sz="2000" b="1" kern="0" dirty="0">
                  <a:latin typeface="Times New Roman" pitchFamily="18" charset="0"/>
                </a:rPr>
                <a:t>(</a:t>
              </a:r>
              <a:r>
                <a:rPr lang="zh-CN" altLang="en-US" sz="2000" b="1" kern="0" dirty="0">
                  <a:latin typeface="Times New Roman" pitchFamily="18" charset="0"/>
                </a:rPr>
                <a:t>伯、仲、叔氢</a:t>
              </a:r>
              <a:r>
                <a:rPr lang="en-US" altLang="zh-CN" sz="2000" b="1" kern="0" dirty="0">
                  <a:latin typeface="Times New Roman" pitchFamily="18" charset="0"/>
                </a:rPr>
                <a:t>)</a:t>
              </a:r>
              <a:r>
                <a:rPr lang="zh-CN" altLang="en-US" sz="2000" b="1" kern="0" dirty="0">
                  <a:latin typeface="Times New Roman" pitchFamily="18" charset="0"/>
                </a:rPr>
                <a:t>，在发生卤代反应时，其反应活性并不一致。因其</a:t>
              </a:r>
              <a:r>
                <a:rPr lang="en-US" altLang="zh-CN" sz="2000" b="1" kern="0" dirty="0">
                  <a:solidFill>
                    <a:srgbClr val="FF0000"/>
                  </a:solidFill>
                  <a:latin typeface="Times New Roman" pitchFamily="18" charset="0"/>
                </a:rPr>
                <a:t>C-H</a:t>
              </a:r>
              <a:r>
                <a:rPr lang="zh-CN" altLang="en-US" sz="2000" b="1" kern="0" dirty="0">
                  <a:latin typeface="Times New Roman" pitchFamily="18" charset="0"/>
                </a:rPr>
                <a:t>键发生均裂所需能量</a:t>
              </a:r>
              <a:r>
                <a:rPr lang="en-US" altLang="zh-CN" sz="2000" b="1" kern="0" dirty="0">
                  <a:latin typeface="Times New Roman" pitchFamily="18" charset="0"/>
                </a:rPr>
                <a:t>(</a:t>
              </a:r>
              <a:r>
                <a:rPr lang="zh-CN" altLang="en-US" sz="2000" b="1" kern="0" dirty="0">
                  <a:latin typeface="Times New Roman" pitchFamily="18" charset="0"/>
                </a:rPr>
                <a:t>键的离解能</a:t>
              </a:r>
              <a:r>
                <a:rPr lang="en-US" altLang="zh-CN" sz="2000" b="1" kern="0" dirty="0">
                  <a:latin typeface="Times New Roman" pitchFamily="18" charset="0"/>
                </a:rPr>
                <a:t>)</a:t>
              </a:r>
              <a:r>
                <a:rPr lang="zh-CN" altLang="en-US" sz="2000" b="1" kern="0" dirty="0">
                  <a:latin typeface="Times New Roman" pitchFamily="18" charset="0"/>
                </a:rPr>
                <a:t>不同</a:t>
              </a:r>
              <a:r>
                <a:rPr lang="zh-CN" altLang="en-US" sz="2000" b="1" kern="0" dirty="0"/>
                <a:t>。根据实验测定不同氢原子的反应活性如下：</a:t>
              </a:r>
              <a:r>
                <a:rPr lang="zh-CN" altLang="en-US" sz="2000" b="1" kern="0" dirty="0">
                  <a:solidFill>
                    <a:srgbClr val="FF0000"/>
                  </a:solidFill>
                </a:rPr>
                <a:t>叔氢原子</a:t>
              </a:r>
              <a:r>
                <a:rPr lang="en-US" altLang="zh-CN" sz="2000" b="1" kern="0" dirty="0">
                  <a:solidFill>
                    <a:srgbClr val="FF0000"/>
                  </a:solidFill>
                </a:rPr>
                <a:t>&gt;</a:t>
              </a:r>
              <a:r>
                <a:rPr lang="zh-CN" altLang="en-US" sz="2000" b="1" kern="0" dirty="0">
                  <a:solidFill>
                    <a:srgbClr val="FF0000"/>
                  </a:solidFill>
                </a:rPr>
                <a:t>仲氢原子</a:t>
              </a:r>
              <a:r>
                <a:rPr lang="en-US" altLang="zh-CN" sz="2000" b="1" kern="0" dirty="0">
                  <a:solidFill>
                    <a:srgbClr val="FF0000"/>
                  </a:solidFill>
                </a:rPr>
                <a:t>&gt;</a:t>
              </a:r>
              <a:r>
                <a:rPr lang="zh-CN" altLang="en-US" sz="2000" b="1" kern="0" dirty="0">
                  <a:solidFill>
                    <a:srgbClr val="FF0000"/>
                  </a:solidFill>
                </a:rPr>
                <a:t>伯氢原子</a:t>
              </a:r>
              <a:endParaRPr lang="en-US" altLang="zh-CN" sz="2000" b="1" kern="0" dirty="0">
                <a:solidFill>
                  <a:srgbClr val="FF0000"/>
                </a:solidFill>
              </a:endParaRPr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DBF38EAD-A24B-4FCA-9975-9D2242CDF2F1}"/>
                </a:ext>
              </a:extLst>
            </p:cNvPr>
            <p:cNvSpPr/>
            <p:nvPr/>
          </p:nvSpPr>
          <p:spPr>
            <a:xfrm>
              <a:off x="5330825" y="2819416"/>
              <a:ext cx="3813175" cy="20613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  <a:defRPr/>
              </a:pPr>
              <a:r>
                <a:rPr lang="zh-CN" altLang="en-US" sz="2000" b="1" kern="0" dirty="0">
                  <a:latin typeface="+mn-lt"/>
                  <a:ea typeface="+mn-ea"/>
                </a:rPr>
                <a:t>    各氢原子的反应活性与反应的中间产物碳自由基稳定性有关。自由基越稳定则在反应中越易形成，因此，反应速度越快。碳自由基的稳定性如下：</a:t>
              </a:r>
            </a:p>
          </p:txBody>
        </p:sp>
        <p:graphicFrame>
          <p:nvGraphicFramePr>
            <p:cNvPr id="44039" name="对象 28">
              <a:extLst>
                <a:ext uri="{FF2B5EF4-FFF2-40B4-BE49-F238E27FC236}">
                  <a16:creationId xmlns:a16="http://schemas.microsoft.com/office/drawing/2014/main" id="{DF278E85-5E49-4BDD-B5C2-FA674E17BA4E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52400" y="2974975"/>
            <a:ext cx="5151438" cy="25908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4199" name="Document" r:id="rId3" imgW="4019550" imgH="2114550" progId="ChemWindow.Document">
                    <p:embed/>
                  </p:oleObj>
                </mc:Choice>
                <mc:Fallback>
                  <p:oleObj name="Document" r:id="rId3" imgW="4019550" imgH="2114550" progId="ChemWindow.Document">
                    <p:embed/>
                    <p:pic>
                      <p:nvPicPr>
                        <p:cNvPr id="0" name="对象 2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2400" y="2974975"/>
                          <a:ext cx="5151438" cy="25908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4040" name="Text Box 8">
              <a:extLst>
                <a:ext uri="{FF2B5EF4-FFF2-40B4-BE49-F238E27FC236}">
                  <a16:creationId xmlns:a16="http://schemas.microsoft.com/office/drawing/2014/main" id="{9388D3ED-AFA1-4DC3-ABC2-F3C286470AA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34000" y="4876762"/>
              <a:ext cx="2971800" cy="4000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333399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3333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zh-CN" altLang="en-US" sz="2000" b="1" dirty="0">
                  <a:solidFill>
                    <a:srgbClr val="663300"/>
                  </a:solidFill>
                  <a:latin typeface="Tahoma" panose="020B0604030504040204" pitchFamily="34" charset="0"/>
                  <a:ea typeface="黑体" panose="02010609060101010101" pitchFamily="49" charset="-122"/>
                </a:rPr>
                <a:t>自由基稳定性次序为：</a:t>
              </a:r>
            </a:p>
          </p:txBody>
        </p:sp>
        <p:grpSp>
          <p:nvGrpSpPr>
            <p:cNvPr id="44041" name="组合 33">
              <a:extLst>
                <a:ext uri="{FF2B5EF4-FFF2-40B4-BE49-F238E27FC236}">
                  <a16:creationId xmlns:a16="http://schemas.microsoft.com/office/drawing/2014/main" id="{CDE0D4E6-0942-422C-899E-EF95077B1A2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19400" y="5867400"/>
              <a:ext cx="5027613" cy="762000"/>
              <a:chOff x="2819446" y="5943444"/>
              <a:chExt cx="5027585" cy="762070"/>
            </a:xfrm>
          </p:grpSpPr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0DD83EF8-B176-4DFD-8706-80B63E3905F6}"/>
                  </a:ext>
                </a:extLst>
              </p:cNvPr>
              <p:cNvSpPr/>
              <p:nvPr/>
            </p:nvSpPr>
            <p:spPr>
              <a:xfrm>
                <a:off x="2819446" y="5943444"/>
                <a:ext cx="5027585" cy="76207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graphicFrame>
            <p:nvGraphicFramePr>
              <p:cNvPr id="44046" name="Object 9">
                <a:extLst>
                  <a:ext uri="{FF2B5EF4-FFF2-40B4-BE49-F238E27FC236}">
                    <a16:creationId xmlns:a16="http://schemas.microsoft.com/office/drawing/2014/main" id="{604D425B-6BC3-4EEB-A00C-3924A97D5B6C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227941" y="6019642"/>
              <a:ext cx="4103687" cy="53181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4200" name="Document" r:id="rId5" imgW="2743200" imgH="314325" progId="ChemWindow.Document">
                      <p:embed/>
                    </p:oleObj>
                  </mc:Choice>
                  <mc:Fallback>
                    <p:oleObj name="Document" r:id="rId5" imgW="2743200" imgH="314325" progId="ChemWindow.Document">
                      <p:embed/>
                      <p:pic>
                        <p:nvPicPr>
                          <p:cNvPr id="0" name="Object 9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227941" y="6019642"/>
                            <a:ext cx="4103687" cy="531813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pic>
          <p:nvPicPr>
            <p:cNvPr id="44042" name="Picture 27">
              <a:extLst>
                <a:ext uri="{FF2B5EF4-FFF2-40B4-BE49-F238E27FC236}">
                  <a16:creationId xmlns:a16="http://schemas.microsoft.com/office/drawing/2014/main" id="{7E9371C0-BCC6-420D-AB5D-5D7C488A8A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clrChange>
                <a:clrFrom>
                  <a:srgbClr val="F6F6F6"/>
                </a:clrFrom>
                <a:clrTo>
                  <a:srgbClr val="F6F6F6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3788" y="5324475"/>
              <a:ext cx="488950" cy="4619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4043" name="Picture 27">
              <a:extLst>
                <a:ext uri="{FF2B5EF4-FFF2-40B4-BE49-F238E27FC236}">
                  <a16:creationId xmlns:a16="http://schemas.microsoft.com/office/drawing/2014/main" id="{A0011F71-FFF0-4A1F-8280-086D1420FF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clrChange>
                <a:clrFrom>
                  <a:srgbClr val="F6F6F6"/>
                </a:clrFrom>
                <a:clrTo>
                  <a:srgbClr val="F6F6F6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38800" y="5324475"/>
              <a:ext cx="488950" cy="4619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4044" name="Picture 27">
              <a:extLst>
                <a:ext uri="{FF2B5EF4-FFF2-40B4-BE49-F238E27FC236}">
                  <a16:creationId xmlns:a16="http://schemas.microsoft.com/office/drawing/2014/main" id="{AE959A55-9640-404E-98DE-3FD192B923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clrChange>
                <a:clrFrom>
                  <a:srgbClr val="F6F6F6"/>
                </a:clrFrom>
                <a:clrTo>
                  <a:srgbClr val="F6F6F6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46875" y="5324475"/>
              <a:ext cx="488950" cy="4619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8F9DD84-D20C-411C-B73B-10DA0D5CC9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43086-52B5-4CE4-AD86-4A6BC3EBE557}" type="datetime11">
              <a:rPr lang="zh-CN" altLang="en-US" smtClean="0"/>
              <a:t>18:38:26</a:t>
            </a:fld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C29033E-56E2-4179-B23D-71C27FAC3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379CA-290F-4386-B024-4CDB787C03D0}" type="slidenum">
              <a:rPr lang="zh-CN" altLang="en-US" smtClean="0"/>
              <a:t>47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>
            <a:extLst>
              <a:ext uri="{FF2B5EF4-FFF2-40B4-BE49-F238E27FC236}">
                <a16:creationId xmlns:a16="http://schemas.microsoft.com/office/drawing/2014/main" id="{FA2FED0A-C3FF-4F45-8506-DDE27B4C30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1488" y="493778"/>
            <a:ext cx="2989262" cy="452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33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zh-CN" altLang="en-US" sz="2600" b="1" dirty="0">
                <a:solidFill>
                  <a:srgbClr val="663300"/>
                </a:solidFill>
                <a:latin typeface="Tahoma" panose="020B0604030504040204" pitchFamily="34" charset="0"/>
                <a:ea typeface="黑体" panose="02010609060101010101" pitchFamily="49" charset="-122"/>
              </a:rPr>
              <a:t>烷基自由基结构 </a:t>
            </a:r>
          </a:p>
        </p:txBody>
      </p:sp>
      <p:graphicFrame>
        <p:nvGraphicFramePr>
          <p:cNvPr id="3" name="Object 5">
            <a:extLst>
              <a:ext uri="{FF2B5EF4-FFF2-40B4-BE49-F238E27FC236}">
                <a16:creationId xmlns:a16="http://schemas.microsoft.com/office/drawing/2014/main" id="{96CBEE0C-A9C2-4BFB-8E01-F2D8AF19A8C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79120919"/>
              </p:ext>
            </p:extLst>
          </p:nvPr>
        </p:nvGraphicFramePr>
        <p:xfrm>
          <a:off x="1043603" y="1027164"/>
          <a:ext cx="2385427" cy="17034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249" name="Document" r:id="rId3" imgW="1019175" imgH="771525" progId="ChemWindow.Document">
                  <p:embed/>
                </p:oleObj>
              </mc:Choice>
              <mc:Fallback>
                <p:oleObj name="Document" r:id="rId3" imgW="1019175" imgH="771525" progId="ChemWindow.Document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3603" y="1027164"/>
                        <a:ext cx="2385427" cy="1703447"/>
                      </a:xfrm>
                      <a:prstGeom prst="rect">
                        <a:avLst/>
                      </a:prstGeom>
                      <a:gradFill rotWithShape="0">
                        <a:gsLst>
                          <a:gs pos="0">
                            <a:srgbClr val="FF3300"/>
                          </a:gs>
                          <a:gs pos="50000">
                            <a:srgbClr val="FFFFFF"/>
                          </a:gs>
                          <a:gs pos="100000">
                            <a:srgbClr val="FF3300"/>
                          </a:gs>
                        </a:gsLst>
                        <a:lin ang="2700000" scaled="1"/>
                      </a:gradFill>
                      <a:ln w="28575">
                        <a:solidFill>
                          <a:srgbClr val="FFFF00"/>
                        </a:solidFill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 Box 7">
            <a:extLst>
              <a:ext uri="{FF2B5EF4-FFF2-40B4-BE49-F238E27FC236}">
                <a16:creationId xmlns:a16="http://schemas.microsoft.com/office/drawing/2014/main" id="{BD7A8201-64C9-42E2-83CF-FC7EA50C40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0" y="1141462"/>
            <a:ext cx="5095875" cy="1481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30000"/>
              </a:lnSpc>
              <a:spcBef>
                <a:spcPct val="50000"/>
              </a:spcBef>
            </a:pPr>
            <a:r>
              <a:rPr kumimoji="1" lang="zh-CN" altLang="en-US" sz="2400" b="1" dirty="0">
                <a:latin typeface="Times New Roman" panose="02020603050405020304" pitchFamily="18" charset="0"/>
              </a:rPr>
              <a:t>带孤单电子碳 </a:t>
            </a:r>
            <a:r>
              <a:rPr kumimoji="1" lang="en-US" altLang="zh-CN" sz="2400" b="1" dirty="0">
                <a:latin typeface="Times New Roman" panose="02020603050405020304" pitchFamily="18" charset="0"/>
              </a:rPr>
              <a:t>sp²</a:t>
            </a:r>
            <a:r>
              <a:rPr kumimoji="1" lang="zh-CN" altLang="en-US" sz="2400" b="1" dirty="0">
                <a:latin typeface="Times New Roman" panose="02020603050405020304" pitchFamily="18" charset="0"/>
              </a:rPr>
              <a:t>杂化。孤单电 子占据未参与杂化的</a:t>
            </a:r>
            <a:r>
              <a:rPr kumimoji="1" lang="en-US" altLang="zh-CN" sz="2400" b="1" dirty="0">
                <a:latin typeface="Times New Roman" panose="02020603050405020304" pitchFamily="18" charset="0"/>
              </a:rPr>
              <a:t>p</a:t>
            </a:r>
            <a:r>
              <a:rPr kumimoji="1" lang="zh-CN" altLang="en-US" sz="2400" b="1" dirty="0">
                <a:latin typeface="Times New Roman" panose="02020603050405020304" pitchFamily="18" charset="0"/>
              </a:rPr>
              <a:t>轨道。</a:t>
            </a:r>
            <a:r>
              <a:rPr kumimoji="1" lang="en-US" altLang="zh-CN" sz="2400" b="1" dirty="0">
                <a:latin typeface="Times New Roman" panose="02020603050405020304" pitchFamily="18" charset="0"/>
              </a:rPr>
              <a:t>p</a:t>
            </a:r>
            <a:r>
              <a:rPr kumimoji="1" lang="zh-CN" altLang="en-US" sz="2400" b="1" dirty="0">
                <a:latin typeface="Times New Roman" panose="02020603050405020304" pitchFamily="18" charset="0"/>
              </a:rPr>
              <a:t>轨道垂直于三个</a:t>
            </a:r>
            <a:r>
              <a:rPr kumimoji="1" lang="en-US" altLang="zh-CN" sz="2400" b="1" dirty="0">
                <a:latin typeface="Times New Roman" panose="02020603050405020304" pitchFamily="18" charset="0"/>
              </a:rPr>
              <a:t>sp²</a:t>
            </a:r>
            <a:r>
              <a:rPr kumimoji="1" lang="zh-CN" altLang="en-US" sz="2400" b="1" dirty="0">
                <a:latin typeface="Times New Roman" panose="02020603050405020304" pitchFamily="18" charset="0"/>
              </a:rPr>
              <a:t>杂化轨道所在的平面。</a:t>
            </a:r>
            <a:endParaRPr kumimoji="1" lang="zh-CN" altLang="en-US" sz="2800" dirty="0">
              <a:latin typeface="Times New Roman" panose="02020603050405020304" pitchFamily="18" charset="0"/>
            </a:endParaRPr>
          </a:p>
        </p:txBody>
      </p:sp>
      <p:graphicFrame>
        <p:nvGraphicFramePr>
          <p:cNvPr id="5" name="Object 8">
            <a:extLst>
              <a:ext uri="{FF2B5EF4-FFF2-40B4-BE49-F238E27FC236}">
                <a16:creationId xmlns:a16="http://schemas.microsoft.com/office/drawing/2014/main" id="{8F6CE196-C71E-41CE-9CB8-BEF4DC1F59A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08650271"/>
              </p:ext>
            </p:extLst>
          </p:nvPr>
        </p:nvGraphicFramePr>
        <p:xfrm>
          <a:off x="1301750" y="2914620"/>
          <a:ext cx="6911975" cy="1657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250" name="Document" r:id="rId5" imgW="3467100" imgH="733425" progId="ChemWindow.Document">
                  <p:embed/>
                </p:oleObj>
              </mc:Choice>
              <mc:Fallback>
                <p:oleObj name="Document" r:id="rId5" imgW="3467100" imgH="733425" progId="ChemWindow.Document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01750" y="2914620"/>
                        <a:ext cx="6911975" cy="1657350"/>
                      </a:xfrm>
                      <a:prstGeom prst="rect">
                        <a:avLst/>
                      </a:prstGeom>
                      <a:solidFill>
                        <a:srgbClr val="CCECFF"/>
                      </a:solidFill>
                      <a:ln w="28575">
                        <a:solidFill>
                          <a:srgbClr val="66FF33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 Box 11">
            <a:extLst>
              <a:ext uri="{FF2B5EF4-FFF2-40B4-BE49-F238E27FC236}">
                <a16:creationId xmlns:a16="http://schemas.microsoft.com/office/drawing/2014/main" id="{EA1D70EB-32B7-42A8-9A36-2380FE1695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65238" y="4648168"/>
            <a:ext cx="7315200" cy="420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33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  <a:spcBef>
                <a:spcPct val="50000"/>
              </a:spcBef>
            </a:pPr>
            <a:r>
              <a:rPr kumimoji="1" lang="zh-CN" altLang="en-US" sz="2400" b="1" dirty="0">
                <a:latin typeface="宋体" panose="02010600030101010101" pitchFamily="2" charset="-122"/>
              </a:rPr>
              <a:t>乙基自由基     异丙基自由基     叔丁基自由基</a:t>
            </a:r>
            <a:endParaRPr kumimoji="1" lang="zh-CN" altLang="en-US" sz="2800" dirty="0">
              <a:latin typeface="Times New Roman" panose="02020603050405020304" pitchFamily="18" charset="0"/>
            </a:endParaRPr>
          </a:p>
        </p:txBody>
      </p:sp>
      <p:sp>
        <p:nvSpPr>
          <p:cNvPr id="13" name="Rectangle 11">
            <a:extLst>
              <a:ext uri="{FF2B5EF4-FFF2-40B4-BE49-F238E27FC236}">
                <a16:creationId xmlns:a16="http://schemas.microsoft.com/office/drawing/2014/main" id="{DA8EB219-2783-43B6-8E8A-376DDC1854A7}"/>
              </a:ext>
            </a:extLst>
          </p:cNvPr>
          <p:cNvSpPr txBox="1">
            <a:spLocks noChangeArrowheads="1"/>
          </p:cNvSpPr>
          <p:nvPr/>
        </p:nvSpPr>
        <p:spPr>
          <a:xfrm>
            <a:off x="228714" y="5410148"/>
            <a:ext cx="1733965" cy="743042"/>
          </a:xfrm>
          <a:prstGeom prst="rect">
            <a:avLst/>
          </a:prstGeom>
        </p:spPr>
        <p:txBody>
          <a:bodyPr rtlCol="0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zh-CN" altLang="en-US" sz="2400" b="1" dirty="0">
                <a:ea typeface="楷体" panose="02010609060101010101" pitchFamily="49" charset="-122"/>
                <a:cs typeface="Times New Roman" panose="02020603050405020304" pitchFamily="18" charset="0"/>
              </a:rPr>
              <a:t>碳自由基的稳定性顺序</a:t>
            </a:r>
            <a:endParaRPr lang="en-US" altLang="zh-CN" sz="2400" b="1" dirty="0"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14" name="Object 16">
            <a:extLst>
              <a:ext uri="{FF2B5EF4-FFF2-40B4-BE49-F238E27FC236}">
                <a16:creationId xmlns:a16="http://schemas.microsoft.com/office/drawing/2014/main" id="{0CB2318A-F308-4EAE-8700-1430F8D6139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22949098"/>
              </p:ext>
            </p:extLst>
          </p:nvPr>
        </p:nvGraphicFramePr>
        <p:xfrm>
          <a:off x="2187459" y="5168820"/>
          <a:ext cx="6804025" cy="1308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251" name="CS ChemDraw Drawing" r:id="rId7" imgW="5284902" imgH="1016030" progId="ChemDraw.Document.6.0">
                  <p:embed/>
                </p:oleObj>
              </mc:Choice>
              <mc:Fallback>
                <p:oleObj name="CS ChemDraw Drawing" r:id="rId7" imgW="5284902" imgH="1016030" progId="ChemDraw.Document.6.0">
                  <p:embed/>
                  <p:pic>
                    <p:nvPicPr>
                      <p:cNvPr id="165904" name="Object 16">
                        <a:extLst>
                          <a:ext uri="{FF2B5EF4-FFF2-40B4-BE49-F238E27FC236}">
                            <a16:creationId xmlns:a16="http://schemas.microsoft.com/office/drawing/2014/main" id="{2E797A34-20C4-4171-B074-16CB8F186C8B}"/>
                          </a:ext>
                        </a:extLst>
                      </p:cNvPr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87459" y="5168820"/>
                        <a:ext cx="6804025" cy="1308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日期占位符 14">
            <a:extLst>
              <a:ext uri="{FF2B5EF4-FFF2-40B4-BE49-F238E27FC236}">
                <a16:creationId xmlns:a16="http://schemas.microsoft.com/office/drawing/2014/main" id="{2A901D92-4DE4-4AC9-B09A-3774B9D347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DD13AB-85CB-4987-A907-9229122C7972}" type="datetime11">
              <a:rPr lang="zh-CN" altLang="en-US" smtClean="0"/>
              <a:t>18:38:26</a:t>
            </a:fld>
            <a:endParaRPr lang="zh-CN" altLang="en-US"/>
          </a:p>
        </p:txBody>
      </p:sp>
      <p:sp>
        <p:nvSpPr>
          <p:cNvPr id="16" name="灯片编号占位符 15">
            <a:extLst>
              <a:ext uri="{FF2B5EF4-FFF2-40B4-BE49-F238E27FC236}">
                <a16:creationId xmlns:a16="http://schemas.microsoft.com/office/drawing/2014/main" id="{136406C9-EB45-457E-B418-EB76DE8D9B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379CA-290F-4386-B024-4CDB787C03D0}" type="slidenum">
              <a:rPr lang="zh-CN" altLang="en-US" smtClean="0"/>
              <a:t>48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utoUpdateAnimBg="0"/>
      <p:bldP spid="4" grpId="0" autoUpdateAnimBg="0"/>
      <p:bldP spid="6" grpId="0" autoUpdateAnimBg="0"/>
      <p:bldP spid="13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0D846282-1653-4BBE-8ED4-E623C926ED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8335" y="2895614"/>
            <a:ext cx="3067528" cy="3128545"/>
          </a:xfrm>
          <a:prstGeom prst="rect">
            <a:avLst/>
          </a:prstGeom>
        </p:spPr>
      </p:pic>
      <p:sp>
        <p:nvSpPr>
          <p:cNvPr id="8" name="Rectangle 5">
            <a:extLst>
              <a:ext uri="{FF2B5EF4-FFF2-40B4-BE49-F238E27FC236}">
                <a16:creationId xmlns:a16="http://schemas.microsoft.com/office/drawing/2014/main" id="{E21654C1-FDEB-47BE-AEF4-57081D6D19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750" y="533476"/>
            <a:ext cx="8070744" cy="22659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超共轭效应</a:t>
            </a:r>
            <a:endParaRPr lang="en-US" altLang="zh-CN" sz="2400" b="1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</a:t>
            </a: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有机化合物分子中的</a:t>
            </a: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C-H σ</a:t>
            </a: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键与</a:t>
            </a: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π</a:t>
            </a: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键或</a:t>
            </a: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p</a:t>
            </a: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轨道在一定方向上也能产生部分重叠，使 </a:t>
            </a: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C-H</a:t>
            </a: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键电子向</a:t>
            </a: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π</a:t>
            </a: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键或</a:t>
            </a: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p</a:t>
            </a: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轨道偏移而产生电子的离域现象。这种</a:t>
            </a: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C-H σ</a:t>
            </a: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键电子的离域现象称为超共轭效应。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C6B6EFB9-B7DB-44E2-A0FA-DA0F24DA2F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594" y="2895614"/>
            <a:ext cx="3457957" cy="3447304"/>
          </a:xfrm>
          <a:prstGeom prst="rect">
            <a:avLst/>
          </a:prstGeom>
        </p:spPr>
      </p:pic>
      <p:sp>
        <p:nvSpPr>
          <p:cNvPr id="13" name="日期占位符 12">
            <a:extLst>
              <a:ext uri="{FF2B5EF4-FFF2-40B4-BE49-F238E27FC236}">
                <a16:creationId xmlns:a16="http://schemas.microsoft.com/office/drawing/2014/main" id="{ABC15673-5BC1-46F8-BFA0-B29CB1E9ED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F990A-49EF-42EC-A87F-EC4F7F60485C}" type="datetime11">
              <a:rPr lang="zh-CN" altLang="en-US" smtClean="0"/>
              <a:t>18:38:26</a:t>
            </a:fld>
            <a:endParaRPr lang="zh-CN" altLang="en-US"/>
          </a:p>
        </p:txBody>
      </p:sp>
      <p:sp>
        <p:nvSpPr>
          <p:cNvPr id="14" name="灯片编号占位符 13">
            <a:extLst>
              <a:ext uri="{FF2B5EF4-FFF2-40B4-BE49-F238E27FC236}">
                <a16:creationId xmlns:a16="http://schemas.microsoft.com/office/drawing/2014/main" id="{5BE58E84-BA91-4036-87FC-28F8BFEAB4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379CA-290F-4386-B024-4CDB787C03D0}" type="slidenum">
              <a:rPr lang="zh-CN" altLang="en-US" smtClean="0"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9865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TextBox 1">
            <a:extLst>
              <a:ext uri="{FF2B5EF4-FFF2-40B4-BE49-F238E27FC236}">
                <a16:creationId xmlns:a16="http://schemas.microsoft.com/office/drawing/2014/main" id="{293114F4-3F47-49AF-9B09-F94E7B0C3D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5750" y="1063625"/>
            <a:ext cx="8732838" cy="536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kumimoji="1" lang="zh-CN" altLang="en-US" sz="2200" b="1">
                <a:solidFill>
                  <a:schemeClr val="tx2"/>
                </a:solidFill>
                <a:latin typeface="Times New Roman" panose="02020603050405020304" pitchFamily="18" charset="0"/>
              </a:rPr>
              <a:t>有机物的命名方法主要有</a:t>
            </a:r>
            <a:r>
              <a:rPr kumimoji="1" lang="zh-CN" altLang="en-US" sz="2200" b="1">
                <a:solidFill>
                  <a:srgbClr val="FF0000"/>
                </a:solidFill>
                <a:latin typeface="Times New Roman" panose="02020603050405020304" pitchFamily="18" charset="0"/>
              </a:rPr>
              <a:t>系统命名法</a:t>
            </a:r>
            <a:r>
              <a:rPr kumimoji="1" lang="zh-CN" altLang="en-US" sz="2200" b="1">
                <a:solidFill>
                  <a:schemeClr val="tx2"/>
                </a:solidFill>
                <a:latin typeface="Times New Roman" panose="02020603050405020304" pitchFamily="18" charset="0"/>
              </a:rPr>
              <a:t>、</a:t>
            </a:r>
            <a:r>
              <a:rPr kumimoji="1" lang="zh-CN" altLang="en-US" sz="2200" b="1">
                <a:solidFill>
                  <a:srgbClr val="FF0000"/>
                </a:solidFill>
                <a:latin typeface="Times New Roman" panose="02020603050405020304" pitchFamily="18" charset="0"/>
              </a:rPr>
              <a:t>普通命名法</a:t>
            </a:r>
            <a:r>
              <a:rPr kumimoji="1" lang="zh-CN" altLang="en-US" sz="2200" b="1">
                <a:solidFill>
                  <a:schemeClr val="tx2"/>
                </a:solidFill>
                <a:latin typeface="Times New Roman" panose="02020603050405020304" pitchFamily="18" charset="0"/>
              </a:rPr>
              <a:t>、俗名和商品名等。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905B1B70-8251-4A62-B1D4-D9795A56E1EA}"/>
              </a:ext>
            </a:extLst>
          </p:cNvPr>
          <p:cNvGrpSpPr>
            <a:grpSpLocks/>
          </p:cNvGrpSpPr>
          <p:nvPr/>
        </p:nvGrpSpPr>
        <p:grpSpPr bwMode="auto">
          <a:xfrm>
            <a:off x="152400" y="1981200"/>
            <a:ext cx="8647113" cy="4648200"/>
            <a:chOff x="152400" y="1981200"/>
            <a:chExt cx="8647113" cy="4648200"/>
          </a:xfrm>
        </p:grpSpPr>
        <p:sp>
          <p:nvSpPr>
            <p:cNvPr id="24" name="Rectangle 2">
              <a:extLst>
                <a:ext uri="{FF2B5EF4-FFF2-40B4-BE49-F238E27FC236}">
                  <a16:creationId xmlns:a16="http://schemas.microsoft.com/office/drawing/2014/main" id="{6922AC34-B768-49EE-8C92-06B4E04C4514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304800" y="1981200"/>
              <a:ext cx="4410075" cy="533400"/>
            </a:xfrm>
            <a:prstGeom prst="rect">
              <a:avLst/>
            </a:prstGeom>
          </p:spPr>
          <p:txBody>
            <a:bodyPr/>
            <a:lstStyle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5000">
                  <a:solidFill>
                    <a:schemeClr val="tx2"/>
                  </a:solidFill>
                  <a:latin typeface="+mj-lt"/>
                  <a:ea typeface="+mj-ea"/>
                  <a:cs typeface="+mj-cs"/>
                </a:defRPr>
              </a:lvl1pPr>
              <a:lvl2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5000">
                  <a:solidFill>
                    <a:schemeClr val="tx2"/>
                  </a:solidFill>
                  <a:latin typeface="Calibri" pitchFamily="34" charset="0"/>
                  <a:ea typeface="隶书" pitchFamily="49" charset="-122"/>
                </a:defRPr>
              </a:lvl2pPr>
              <a:lvl3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5000">
                  <a:solidFill>
                    <a:schemeClr val="tx2"/>
                  </a:solidFill>
                  <a:latin typeface="Calibri" pitchFamily="34" charset="0"/>
                  <a:ea typeface="隶书" pitchFamily="49" charset="-122"/>
                </a:defRPr>
              </a:lvl3pPr>
              <a:lvl4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5000">
                  <a:solidFill>
                    <a:schemeClr val="tx2"/>
                  </a:solidFill>
                  <a:latin typeface="Calibri" pitchFamily="34" charset="0"/>
                  <a:ea typeface="隶书" pitchFamily="49" charset="-122"/>
                </a:defRPr>
              </a:lvl4pPr>
              <a:lvl5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5000">
                  <a:solidFill>
                    <a:schemeClr val="tx2"/>
                  </a:solidFill>
                  <a:latin typeface="Calibri" pitchFamily="34" charset="0"/>
                  <a:ea typeface="隶书" pitchFamily="49" charset="-122"/>
                </a:defRPr>
              </a:lvl5pPr>
              <a:lvl6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5000">
                  <a:solidFill>
                    <a:schemeClr val="tx2"/>
                  </a:solidFill>
                  <a:latin typeface="Calibri" pitchFamily="34" charset="0"/>
                  <a:ea typeface="隶书" pitchFamily="49" charset="-122"/>
                </a:defRPr>
              </a:lvl6pPr>
              <a:lvl7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5000">
                  <a:solidFill>
                    <a:schemeClr val="tx2"/>
                  </a:solidFill>
                  <a:latin typeface="Calibri" pitchFamily="34" charset="0"/>
                  <a:ea typeface="隶书" pitchFamily="49" charset="-122"/>
                </a:defRPr>
              </a:lvl7pPr>
              <a:lvl8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5000">
                  <a:solidFill>
                    <a:schemeClr val="tx2"/>
                  </a:solidFill>
                  <a:latin typeface="Calibri" pitchFamily="34" charset="0"/>
                  <a:ea typeface="隶书" pitchFamily="49" charset="-122"/>
                </a:defRPr>
              </a:lvl8pPr>
              <a:lvl9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5000">
                  <a:solidFill>
                    <a:schemeClr val="tx2"/>
                  </a:solidFill>
                  <a:latin typeface="Calibri" pitchFamily="34" charset="0"/>
                  <a:ea typeface="隶书" pitchFamily="49" charset="-122"/>
                </a:defRPr>
              </a:lvl9pPr>
            </a:lstStyle>
            <a:p>
              <a:pPr marL="457200" indent="-457200" eaLnBrk="1" hangingPunct="1">
                <a:lnSpc>
                  <a:spcPct val="125000"/>
                </a:lnSpc>
                <a:spcBef>
                  <a:spcPct val="25000"/>
                </a:spcBef>
                <a:buFont typeface="Wingdings" panose="05000000000000000000" pitchFamily="2" charset="2"/>
                <a:buChar char="Ø"/>
                <a:defRPr/>
              </a:pPr>
              <a:r>
                <a:rPr lang="zh-CN" altLang="en-US" sz="2400" b="1" dirty="0">
                  <a:solidFill>
                    <a:schemeClr val="accent6">
                      <a:lumMod val="50000"/>
                    </a:schemeClr>
                  </a:solidFill>
                  <a:latin typeface="Arial" pitchFamily="34" charset="0"/>
                  <a:ea typeface="宋体" pitchFamily="2" charset="-122"/>
                  <a:cs typeface="+mn-cs"/>
                </a:rPr>
                <a:t>普通命名法（习惯命名法）</a:t>
              </a:r>
            </a:p>
          </p:txBody>
        </p:sp>
        <p:sp>
          <p:nvSpPr>
            <p:cNvPr id="25" name="Rectangle 3">
              <a:extLst>
                <a:ext uri="{FF2B5EF4-FFF2-40B4-BE49-F238E27FC236}">
                  <a16:creationId xmlns:a16="http://schemas.microsoft.com/office/drawing/2014/main" id="{4E539BB0-7CB8-4DFB-8469-A2065E755E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9400" y="2514600"/>
              <a:ext cx="8520113" cy="24034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/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r>
                <a:rPr lang="zh-CN" altLang="en-US" sz="2000" b="1" dirty="0">
                  <a:solidFill>
                    <a:srgbClr val="0C0D03"/>
                  </a:solidFill>
                  <a:latin typeface="+mn-ea"/>
                  <a:ea typeface="+mn-ea"/>
                </a:rPr>
                <a:t>碳原子数加“烷”字构成直链烷烃名称。</a:t>
              </a:r>
            </a:p>
            <a:p>
              <a:pPr>
                <a:lnSpc>
                  <a:spcPct val="150000"/>
                </a:lnSpc>
                <a:defRPr/>
              </a:pPr>
              <a:r>
                <a:rPr lang="zh-CN" altLang="en-US" sz="2000" b="1" dirty="0">
                  <a:solidFill>
                    <a:srgbClr val="0C0D03"/>
                  </a:solidFill>
                  <a:latin typeface="+mn-ea"/>
                  <a:ea typeface="+mn-ea"/>
                </a:rPr>
                <a:t>   碳原子数</a:t>
              </a:r>
              <a:r>
                <a:rPr lang="en-US" altLang="zh-CN" sz="2000" b="1" dirty="0">
                  <a:solidFill>
                    <a:srgbClr val="0C0D03"/>
                  </a:solidFill>
                  <a:latin typeface="+mn-ea"/>
                  <a:ea typeface="+mn-ea"/>
                </a:rPr>
                <a:t>1-10</a:t>
              </a:r>
              <a:r>
                <a:rPr lang="zh-CN" altLang="en-US" sz="2000" b="1" dirty="0">
                  <a:solidFill>
                    <a:srgbClr val="0C0D03"/>
                  </a:solidFill>
                  <a:latin typeface="+mn-ea"/>
                  <a:ea typeface="+mn-ea"/>
                </a:rPr>
                <a:t>用天干表示：甲、乙、丙、丁、戊、己、庚、辛、壬、癸；</a:t>
              </a:r>
            </a:p>
            <a:p>
              <a:pPr>
                <a:lnSpc>
                  <a:spcPct val="150000"/>
                </a:lnSpc>
                <a:defRPr/>
              </a:pPr>
              <a:r>
                <a:rPr lang="zh-CN" altLang="en-US" sz="2000" b="1" dirty="0">
                  <a:solidFill>
                    <a:srgbClr val="0C0D03"/>
                  </a:solidFill>
                  <a:latin typeface="+mn-ea"/>
                  <a:ea typeface="+mn-ea"/>
                </a:rPr>
                <a:t>   </a:t>
              </a:r>
              <a:r>
                <a:rPr lang="en-US" altLang="zh-CN" sz="2000" b="1" dirty="0">
                  <a:solidFill>
                    <a:srgbClr val="0C0D03"/>
                  </a:solidFill>
                  <a:latin typeface="+mn-ea"/>
                  <a:ea typeface="+mn-ea"/>
                </a:rPr>
                <a:t>10</a:t>
              </a:r>
              <a:r>
                <a:rPr lang="zh-CN" altLang="en-US" sz="2000" b="1" dirty="0">
                  <a:solidFill>
                    <a:srgbClr val="0C0D03"/>
                  </a:solidFill>
                  <a:latin typeface="+mn-ea"/>
                  <a:ea typeface="+mn-ea"/>
                </a:rPr>
                <a:t>以上用中文序号表示，如：十一烷、十二烷等。</a:t>
              </a:r>
              <a:endParaRPr lang="en-US" altLang="zh-CN" sz="2000" b="1" dirty="0">
                <a:solidFill>
                  <a:srgbClr val="0C0D03"/>
                </a:solidFill>
                <a:latin typeface="+mn-ea"/>
                <a:ea typeface="+mn-ea"/>
              </a:endParaRP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r>
                <a:rPr lang="zh-CN" altLang="en-US" sz="2000" b="1" dirty="0">
                  <a:solidFill>
                    <a:srgbClr val="0C0D03"/>
                  </a:solidFill>
                  <a:latin typeface="+mn-ea"/>
                </a:rPr>
                <a:t>存在异构体时，以戊烷为例，其直链通常称为</a:t>
              </a:r>
              <a:r>
                <a:rPr lang="zh-CN" altLang="en-US" sz="2000" b="1" dirty="0">
                  <a:solidFill>
                    <a:srgbClr val="FF0000"/>
                  </a:solidFill>
                  <a:latin typeface="+mn-ea"/>
                </a:rPr>
                <a:t>正</a:t>
              </a:r>
              <a:r>
                <a:rPr lang="zh-CN" altLang="en-US" sz="2000" b="1" dirty="0">
                  <a:latin typeface="+mn-ea"/>
                </a:rPr>
                <a:t>戊烷</a:t>
              </a:r>
              <a:r>
                <a:rPr lang="zh-CN" altLang="en-US" sz="2000" b="1" dirty="0">
                  <a:solidFill>
                    <a:srgbClr val="0C0D03"/>
                  </a:solidFill>
                  <a:latin typeface="+mn-ea"/>
                </a:rPr>
                <a:t>，连有一个甲基的称为</a:t>
              </a:r>
              <a:r>
                <a:rPr lang="zh-CN" altLang="en-US" sz="2000" b="1" dirty="0">
                  <a:solidFill>
                    <a:srgbClr val="FF0000"/>
                  </a:solidFill>
                  <a:latin typeface="+mn-ea"/>
                </a:rPr>
                <a:t>异</a:t>
              </a:r>
              <a:r>
                <a:rPr lang="zh-CN" altLang="en-US" sz="2000" b="1" dirty="0">
                  <a:solidFill>
                    <a:srgbClr val="0C0D03"/>
                  </a:solidFill>
                  <a:latin typeface="+mn-ea"/>
                </a:rPr>
                <a:t>戊烷，连有两个甲基的称为</a:t>
              </a:r>
              <a:r>
                <a:rPr lang="zh-CN" altLang="en-US" sz="2000" b="1" dirty="0">
                  <a:solidFill>
                    <a:srgbClr val="FF0000"/>
                  </a:solidFill>
                  <a:latin typeface="+mn-ea"/>
                </a:rPr>
                <a:t>新</a:t>
              </a:r>
              <a:r>
                <a:rPr lang="zh-CN" altLang="en-US" sz="2000" b="1" dirty="0">
                  <a:solidFill>
                    <a:srgbClr val="0C0D03"/>
                  </a:solidFill>
                  <a:latin typeface="+mn-ea"/>
                </a:rPr>
                <a:t>戊烷。</a:t>
              </a:r>
              <a:endParaRPr lang="en-US" altLang="zh-CN" sz="2000" b="1" dirty="0">
                <a:solidFill>
                  <a:srgbClr val="0C0D03"/>
                </a:solidFill>
                <a:latin typeface="+mn-ea"/>
                <a:ea typeface="+mn-ea"/>
              </a:endParaRPr>
            </a:p>
          </p:txBody>
        </p:sp>
        <p:sp>
          <p:nvSpPr>
            <p:cNvPr id="8204" name="Text Box 14">
              <a:extLst>
                <a:ext uri="{FF2B5EF4-FFF2-40B4-BE49-F238E27FC236}">
                  <a16:creationId xmlns:a16="http://schemas.microsoft.com/office/drawing/2014/main" id="{BB1CCCB7-A038-4B89-84B2-72BF1639158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2400" y="5589588"/>
              <a:ext cx="2895600" cy="430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en-US" altLang="zh-CN" sz="2200">
                  <a:latin typeface="Times New Roman" panose="02020603050405020304" pitchFamily="18" charset="0"/>
                </a:rPr>
                <a:t>CH</a:t>
              </a:r>
              <a:r>
                <a:rPr kumimoji="1" lang="en-US" altLang="zh-CN" sz="2200" baseline="-25000">
                  <a:latin typeface="Times New Roman" panose="02020603050405020304" pitchFamily="18" charset="0"/>
                </a:rPr>
                <a:t>3</a:t>
              </a:r>
              <a:r>
                <a:rPr kumimoji="1" lang="en-US" altLang="zh-CN" sz="2200">
                  <a:latin typeface="Times New Roman" panose="02020603050405020304" pitchFamily="18" charset="0"/>
                </a:rPr>
                <a:t>CH</a:t>
              </a:r>
              <a:r>
                <a:rPr kumimoji="1" lang="en-US" altLang="zh-CN" sz="2200" baseline="-25000">
                  <a:latin typeface="Times New Roman" panose="02020603050405020304" pitchFamily="18" charset="0"/>
                </a:rPr>
                <a:t>2</a:t>
              </a:r>
              <a:r>
                <a:rPr kumimoji="1" lang="en-US" altLang="zh-CN" sz="2200">
                  <a:latin typeface="Times New Roman" panose="02020603050405020304" pitchFamily="18" charset="0"/>
                </a:rPr>
                <a:t>CH</a:t>
              </a:r>
              <a:r>
                <a:rPr kumimoji="1" lang="en-US" altLang="zh-CN" sz="2200" baseline="-25000">
                  <a:latin typeface="Times New Roman" panose="02020603050405020304" pitchFamily="18" charset="0"/>
                </a:rPr>
                <a:t>2</a:t>
              </a:r>
              <a:r>
                <a:rPr kumimoji="1" lang="en-US" altLang="zh-CN" sz="2200">
                  <a:latin typeface="Times New Roman" panose="02020603050405020304" pitchFamily="18" charset="0"/>
                </a:rPr>
                <a:t>CH</a:t>
              </a:r>
              <a:r>
                <a:rPr kumimoji="1" lang="en-US" altLang="zh-CN" sz="2200" baseline="-25000">
                  <a:latin typeface="Times New Roman" panose="02020603050405020304" pitchFamily="18" charset="0"/>
                </a:rPr>
                <a:t>2</a:t>
              </a:r>
              <a:r>
                <a:rPr kumimoji="1" lang="en-US" altLang="zh-CN" sz="2200">
                  <a:latin typeface="Times New Roman" panose="02020603050405020304" pitchFamily="18" charset="0"/>
                </a:rPr>
                <a:t>CH</a:t>
              </a:r>
              <a:r>
                <a:rPr kumimoji="1" lang="en-US" altLang="zh-CN" sz="2200" baseline="-25000">
                  <a:latin typeface="Times New Roman" panose="02020603050405020304" pitchFamily="18" charset="0"/>
                </a:rPr>
                <a:t>3</a:t>
              </a:r>
            </a:p>
          </p:txBody>
        </p:sp>
        <p:graphicFrame>
          <p:nvGraphicFramePr>
            <p:cNvPr id="8205" name="对象 4">
              <a:extLst>
                <a:ext uri="{FF2B5EF4-FFF2-40B4-BE49-F238E27FC236}">
                  <a16:creationId xmlns:a16="http://schemas.microsoft.com/office/drawing/2014/main" id="{77E97D3A-DD5C-4C3A-9543-66B9DC8AD31D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179763" y="5029200"/>
            <a:ext cx="2535237" cy="9540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360" r:id="rId4" imgW="1427480" imgH="538480" progId="">
                    <p:embed/>
                  </p:oleObj>
                </mc:Choice>
                <mc:Fallback>
                  <p:oleObj r:id="rId4" imgW="1427480" imgH="538480" progId="">
                    <p:embed/>
                    <p:pic>
                      <p:nvPicPr>
                        <p:cNvPr id="0" name="对象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79763" y="5029200"/>
                          <a:ext cx="2535237" cy="9540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206" name="矩形 5">
              <a:extLst>
                <a:ext uri="{FF2B5EF4-FFF2-40B4-BE49-F238E27FC236}">
                  <a16:creationId xmlns:a16="http://schemas.microsoft.com/office/drawing/2014/main" id="{1DBFA7EA-4755-431F-BFD8-A1F01650B8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33800" y="6107113"/>
              <a:ext cx="901700" cy="3794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zh-CN" altLang="en-US" sz="2800" b="1" baseline="-25000">
                  <a:latin typeface="Times New Roman" panose="02020603050405020304" pitchFamily="18" charset="0"/>
                </a:rPr>
                <a:t>异戊烷</a:t>
              </a:r>
            </a:p>
          </p:txBody>
        </p:sp>
        <p:sp>
          <p:nvSpPr>
            <p:cNvPr id="8207" name="矩形 30">
              <a:extLst>
                <a:ext uri="{FF2B5EF4-FFF2-40B4-BE49-F238E27FC236}">
                  <a16:creationId xmlns:a16="http://schemas.microsoft.com/office/drawing/2014/main" id="{A26A27DA-B4A0-4F4D-889B-0CB0975679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27938" y="6100763"/>
              <a:ext cx="906462" cy="3794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zh-CN" altLang="en-US" sz="2800" b="1" baseline="-25000">
                  <a:latin typeface="Times New Roman" panose="02020603050405020304" pitchFamily="18" charset="0"/>
                </a:rPr>
                <a:t>新戊烷</a:t>
              </a:r>
            </a:p>
          </p:txBody>
        </p:sp>
        <p:sp>
          <p:nvSpPr>
            <p:cNvPr id="8208" name="矩形 31">
              <a:extLst>
                <a:ext uri="{FF2B5EF4-FFF2-40B4-BE49-F238E27FC236}">
                  <a16:creationId xmlns:a16="http://schemas.microsoft.com/office/drawing/2014/main" id="{B6107493-E4D3-4540-AA54-5D13EF86B9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0600" y="6107113"/>
              <a:ext cx="906463" cy="3794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zh-CN" altLang="en-US" sz="2800" b="1" baseline="-25000">
                  <a:latin typeface="Times New Roman" panose="02020603050405020304" pitchFamily="18" charset="0"/>
                </a:rPr>
                <a:t>正戊烷</a:t>
              </a:r>
            </a:p>
          </p:txBody>
        </p:sp>
        <p:graphicFrame>
          <p:nvGraphicFramePr>
            <p:cNvPr id="8209" name="对象 7">
              <a:extLst>
                <a:ext uri="{FF2B5EF4-FFF2-40B4-BE49-F238E27FC236}">
                  <a16:creationId xmlns:a16="http://schemas.microsoft.com/office/drawing/2014/main" id="{468E14B6-0631-43C3-BC3F-8E85A4E29C30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6096000" y="5083175"/>
            <a:ext cx="1905000" cy="15462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361" r:id="rId6" imgW="1132840" imgH="919480" progId="">
                    <p:embed/>
                  </p:oleObj>
                </mc:Choice>
                <mc:Fallback>
                  <p:oleObj r:id="rId6" imgW="1132840" imgH="919480" progId="">
                    <p:embed/>
                    <p:pic>
                      <p:nvPicPr>
                        <p:cNvPr id="0" name="对象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096000" y="5083175"/>
                          <a:ext cx="1905000" cy="15462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F103DF9F-7939-4FE9-915E-76E4CD850729}"/>
              </a:ext>
            </a:extLst>
          </p:cNvPr>
          <p:cNvGrpSpPr>
            <a:grpSpLocks/>
          </p:cNvGrpSpPr>
          <p:nvPr/>
        </p:nvGrpSpPr>
        <p:grpSpPr bwMode="auto">
          <a:xfrm>
            <a:off x="161925" y="417513"/>
            <a:ext cx="6681788" cy="573087"/>
            <a:chOff x="161925" y="304882"/>
            <a:chExt cx="6681295" cy="573381"/>
          </a:xfrm>
        </p:grpSpPr>
        <p:sp>
          <p:nvSpPr>
            <p:cNvPr id="8197" name="矩形 8">
              <a:extLst>
                <a:ext uri="{FF2B5EF4-FFF2-40B4-BE49-F238E27FC236}">
                  <a16:creationId xmlns:a16="http://schemas.microsoft.com/office/drawing/2014/main" id="{6CAAA38B-D456-4404-B039-CF97FAB02D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1925" y="304882"/>
              <a:ext cx="4999689" cy="5733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457200" indent="-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25000"/>
                </a:lnSpc>
                <a:spcBef>
                  <a:spcPct val="25000"/>
                </a:spcBef>
                <a:buFont typeface="Wingdings" panose="05000000000000000000" pitchFamily="2" charset="2"/>
                <a:buChar char="Ø"/>
              </a:pPr>
              <a:r>
                <a:rPr lang="en-US" altLang="zh-CN" sz="2500" b="1">
                  <a:solidFill>
                    <a:schemeClr val="tx2"/>
                  </a:solidFill>
                </a:rPr>
                <a:t>2.1.2  Nomenclature — </a:t>
              </a:r>
              <a:r>
                <a:rPr lang="zh-CN" altLang="en-US" sz="2500" b="1">
                  <a:solidFill>
                    <a:schemeClr val="tx2"/>
                  </a:solidFill>
                </a:rPr>
                <a:t>命名  </a:t>
              </a:r>
              <a:endParaRPr lang="zh-CN" altLang="en-US" sz="2500"/>
            </a:p>
          </p:txBody>
        </p:sp>
        <p:pic>
          <p:nvPicPr>
            <p:cNvPr id="8198" name="Picture 27">
              <a:extLst>
                <a:ext uri="{FF2B5EF4-FFF2-40B4-BE49-F238E27FC236}">
                  <a16:creationId xmlns:a16="http://schemas.microsoft.com/office/drawing/2014/main" id="{7F0050F0-FD84-4727-B23B-B7D895A8F17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clrChange>
                <a:clrFrom>
                  <a:srgbClr val="F6F6F6"/>
                </a:clrFrom>
                <a:clrTo>
                  <a:srgbClr val="F6F6F6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54270" y="381068"/>
              <a:ext cx="488950" cy="4619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199" name="Picture 27">
              <a:extLst>
                <a:ext uri="{FF2B5EF4-FFF2-40B4-BE49-F238E27FC236}">
                  <a16:creationId xmlns:a16="http://schemas.microsoft.com/office/drawing/2014/main" id="{7EEEC6FE-5D49-4E72-A710-00ED663A86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clrChange>
                <a:clrFrom>
                  <a:srgbClr val="F6F6F6"/>
                </a:clrFrom>
                <a:clrTo>
                  <a:srgbClr val="F6F6F6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11775" y="376306"/>
              <a:ext cx="488950" cy="4619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200" name="Picture 27">
              <a:extLst>
                <a:ext uri="{FF2B5EF4-FFF2-40B4-BE49-F238E27FC236}">
                  <a16:creationId xmlns:a16="http://schemas.microsoft.com/office/drawing/2014/main" id="{5818787C-0374-44A1-AEA6-5304ECECC7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clrChange>
                <a:clrFrom>
                  <a:srgbClr val="F6F6F6"/>
                </a:clrFrom>
                <a:clrTo>
                  <a:srgbClr val="F6F6F6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65320" y="376306"/>
              <a:ext cx="488950" cy="4619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A64FA13-50BD-46B8-BFB0-2F2984124F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14ABC5-FE5E-4FDB-9117-98502777C62D}" type="datetime11">
              <a:rPr lang="zh-CN" altLang="en-US" smtClean="0"/>
              <a:t>18:38:25</a:t>
            </a:fld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3909AFA-4CC9-41FA-A178-A7DA55CBA3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379CA-290F-4386-B024-4CDB787C03D0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5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Text Box 2">
            <a:extLst>
              <a:ext uri="{FF2B5EF4-FFF2-40B4-BE49-F238E27FC236}">
                <a16:creationId xmlns:a16="http://schemas.microsoft.com/office/drawing/2014/main" id="{D12B3F97-5230-4762-A8C7-6F15303F0B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9238" y="1351351"/>
            <a:ext cx="6705524" cy="9346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  <a:spcBef>
                <a:spcPct val="50000"/>
              </a:spcBef>
            </a:pPr>
            <a:r>
              <a:rPr lang="zh-CN" altLang="en-US" sz="2400" b="1" dirty="0">
                <a:solidFill>
                  <a:schemeClr val="tx2"/>
                </a:solidFill>
                <a:ea typeface="黑体" panose="02010609060101010101" pitchFamily="49" charset="-122"/>
              </a:rPr>
              <a:t>溴的活性比氯小（ 溴代条件：光照，</a:t>
            </a:r>
            <a:r>
              <a:rPr lang="en-US" altLang="zh-CN" sz="2400" b="1" dirty="0">
                <a:solidFill>
                  <a:schemeClr val="tx2"/>
                </a:solidFill>
                <a:ea typeface="黑体" panose="02010609060101010101" pitchFamily="49" charset="-122"/>
              </a:rPr>
              <a:t>127℃</a:t>
            </a:r>
            <a:r>
              <a:rPr lang="zh-CN" altLang="en-US" sz="2400" b="1" dirty="0">
                <a:solidFill>
                  <a:schemeClr val="tx2"/>
                </a:solidFill>
                <a:ea typeface="黑体" panose="02010609060101010101" pitchFamily="49" charset="-122"/>
              </a:rPr>
              <a:t> ），但选择性比氯大。</a:t>
            </a:r>
          </a:p>
        </p:txBody>
      </p:sp>
      <p:graphicFrame>
        <p:nvGraphicFramePr>
          <p:cNvPr id="47108" name="Object 4">
            <a:extLst>
              <a:ext uri="{FF2B5EF4-FFF2-40B4-BE49-F238E27FC236}">
                <a16:creationId xmlns:a16="http://schemas.microsoft.com/office/drawing/2014/main" id="{5C131350-5F5C-4194-93DC-773607A899B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84543606"/>
              </p:ext>
            </p:extLst>
          </p:nvPr>
        </p:nvGraphicFramePr>
        <p:xfrm>
          <a:off x="779463" y="2589152"/>
          <a:ext cx="7391400" cy="3125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87" r:id="rId3" imgW="5664200" imgH="2402840" progId="ChemDraw.Document.6.0">
                  <p:embed/>
                </p:oleObj>
              </mc:Choice>
              <mc:Fallback>
                <p:oleObj r:id="rId3" imgW="5664200" imgH="2402840" progId="ChemDraw.Document.6.0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9463" y="2589152"/>
                        <a:ext cx="7391400" cy="31257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7">
            <a:extLst>
              <a:ext uri="{FF2B5EF4-FFF2-40B4-BE49-F238E27FC236}">
                <a16:creationId xmlns:a16="http://schemas.microsoft.com/office/drawing/2014/main" id="{21D661F3-002B-4C98-98C7-134E366100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0762" y="5848272"/>
            <a:ext cx="7361137" cy="552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  <a:ea typeface="宋体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5000"/>
              <a:buFont typeface="Wingdings" pitchFamily="2" charset="2"/>
              <a:buChar char="n"/>
              <a:defRPr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  <a:ea typeface="宋体" pitchFamily="2" charset="-122"/>
              </a:defRPr>
            </a:lvl9pPr>
          </a:lstStyle>
          <a:p>
            <a:pPr marL="0" indent="0">
              <a:buNone/>
              <a:defRPr/>
            </a:pPr>
            <a:r>
              <a:rPr lang="zh-CN" altLang="en-US" sz="2400" b="1" dirty="0">
                <a:solidFill>
                  <a:srgbClr val="FF0000"/>
                </a:solidFill>
                <a:effectLst/>
                <a:latin typeface="Arial" pitchFamily="34" charset="0"/>
                <a:ea typeface="黑体" pitchFamily="49" charset="-122"/>
              </a:rPr>
              <a:t>故溴代反应的选择性好，在有机合成中比氯代更有用。</a:t>
            </a:r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0A36EB0-B60C-4A2B-BAC2-4B8C8F51AC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03FB6-6B6D-4957-A8A9-D9DCE84B068C}" type="datetime11">
              <a:rPr lang="zh-CN" altLang="en-US" smtClean="0"/>
              <a:t>18:38:26</a:t>
            </a:fld>
            <a:endParaRPr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1FC8129-512A-41B1-B0C9-8FFCA180B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379CA-290F-4386-B024-4CDB787C03D0}" type="slidenum">
              <a:rPr lang="zh-CN" altLang="en-US" smtClean="0"/>
              <a:t>50</a:t>
            </a:fld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D9761DA-C953-4BFB-BDB4-EA6C610C2C97}"/>
              </a:ext>
            </a:extLst>
          </p:cNvPr>
          <p:cNvSpPr txBox="1"/>
          <p:nvPr/>
        </p:nvSpPr>
        <p:spPr>
          <a:xfrm>
            <a:off x="457308" y="533476"/>
            <a:ext cx="4572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b="1" dirty="0">
                <a:latin typeface="+mj-lt"/>
                <a:ea typeface="楷体" panose="02010609060101010101" pitchFamily="49" charset="-122"/>
                <a:cs typeface="Times New Roman" panose="02020603050405020304" pitchFamily="18" charset="0"/>
              </a:rPr>
              <a:t>烷烃的溴代反应</a:t>
            </a:r>
            <a:endParaRPr lang="zh-CN" altLang="en-US" sz="32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>
            <a:extLst>
              <a:ext uri="{FF2B5EF4-FFF2-40B4-BE49-F238E27FC236}">
                <a16:creationId xmlns:a16="http://schemas.microsoft.com/office/drawing/2014/main" id="{D154ECE4-AE4D-4337-B850-371603B390F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2400" b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4</a:t>
            </a:r>
            <a:r>
              <a:rPr lang="zh-CN" altLang="en-US" sz="2400" b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、 烷烃的硝化和磺化</a:t>
            </a:r>
          </a:p>
        </p:txBody>
      </p:sp>
      <p:graphicFrame>
        <p:nvGraphicFramePr>
          <p:cNvPr id="39939" name="Object 10">
            <a:extLst>
              <a:ext uri="{FF2B5EF4-FFF2-40B4-BE49-F238E27FC236}">
                <a16:creationId xmlns:a16="http://schemas.microsoft.com/office/drawing/2014/main" id="{D5C7CD08-97D0-46CB-8326-4B602D02D43D}"/>
              </a:ext>
            </a:extLst>
          </p:cNvPr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72089683"/>
              </p:ext>
            </p:extLst>
          </p:nvPr>
        </p:nvGraphicFramePr>
        <p:xfrm>
          <a:off x="611188" y="1170011"/>
          <a:ext cx="8229600" cy="1344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958" name="CS ChemDraw Drawing" r:id="rId3" imgW="5751090" imgH="939909" progId="ChemDraw.Document.6.0">
                  <p:embed/>
                </p:oleObj>
              </mc:Choice>
              <mc:Fallback>
                <p:oleObj name="CS ChemDraw Drawing" r:id="rId3" imgW="5751090" imgH="939909" progId="ChemDraw.Document.6.0">
                  <p:embed/>
                  <p:pic>
                    <p:nvPicPr>
                      <p:cNvPr id="39939" name="Object 10">
                        <a:extLst>
                          <a:ext uri="{FF2B5EF4-FFF2-40B4-BE49-F238E27FC236}">
                            <a16:creationId xmlns:a16="http://schemas.microsoft.com/office/drawing/2014/main" id="{D5C7CD08-97D0-46CB-8326-4B602D02D43D}"/>
                          </a:ext>
                        </a:extLst>
                      </p:cNvPr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188" y="1170011"/>
                        <a:ext cx="8229600" cy="1344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940" name="Rectangle 6">
            <a:extLst>
              <a:ext uri="{FF2B5EF4-FFF2-40B4-BE49-F238E27FC236}">
                <a16:creationId xmlns:a16="http://schemas.microsoft.com/office/drawing/2014/main" id="{A3424D55-3A62-4CF9-9DBE-A36468DF4E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3238" y="2684463"/>
            <a:ext cx="7772400" cy="704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b="1">
                <a:solidFill>
                  <a:schemeClr val="tx2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5</a:t>
            </a:r>
            <a:r>
              <a:rPr lang="zh-CN" altLang="en-US" sz="2400" b="1">
                <a:solidFill>
                  <a:schemeClr val="tx2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、裂化和裂解</a:t>
            </a:r>
          </a:p>
        </p:txBody>
      </p:sp>
      <p:sp>
        <p:nvSpPr>
          <p:cNvPr id="39941" name="Rectangle 7">
            <a:extLst>
              <a:ext uri="{FF2B5EF4-FFF2-40B4-BE49-F238E27FC236}">
                <a16:creationId xmlns:a16="http://schemas.microsoft.com/office/drawing/2014/main" id="{91CB4D4C-F73E-47ED-8013-44E4FC5F93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3136900"/>
            <a:ext cx="8423275" cy="1644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70000"/>
              </a:lnSpc>
            </a:pPr>
            <a:r>
              <a:rPr lang="en-US" altLang="zh-CN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</a:t>
            </a:r>
            <a:r>
              <a:rPr lang="zh-CN" altLang="en-US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裂化</a:t>
            </a:r>
            <a:r>
              <a:rPr lang="en-US" altLang="zh-CN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—</a:t>
            </a:r>
            <a:r>
              <a:rPr lang="zh-CN" altLang="en-US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隔绝空气加压</a:t>
            </a:r>
            <a:r>
              <a:rPr lang="en-US" altLang="zh-CN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(P=5MPa)</a:t>
            </a:r>
            <a:r>
              <a:rPr lang="zh-CN" altLang="en-US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，加热</a:t>
            </a:r>
            <a:r>
              <a:rPr lang="en-US" altLang="zh-CN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(500</a:t>
            </a:r>
            <a:r>
              <a:rPr lang="zh-CN" altLang="en-US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～</a:t>
            </a:r>
            <a:r>
              <a:rPr lang="en-US" altLang="zh-CN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700℃)</a:t>
            </a:r>
            <a:r>
              <a:rPr lang="zh-CN" altLang="en-US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，断裂成小分子</a:t>
            </a:r>
          </a:p>
          <a:p>
            <a:pPr eaLnBrk="1" hangingPunct="1">
              <a:lnSpc>
                <a:spcPct val="170000"/>
              </a:lnSpc>
            </a:pPr>
            <a:r>
              <a:rPr lang="zh-CN" altLang="en-US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催化裂化</a:t>
            </a:r>
            <a:r>
              <a:rPr lang="en-US" altLang="zh-CN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—</a:t>
            </a:r>
            <a:r>
              <a:rPr lang="zh-CN" altLang="en-US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在催化剂存在下的裂化，温度较低</a:t>
            </a:r>
            <a:r>
              <a:rPr lang="en-US" altLang="zh-CN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(400</a:t>
            </a:r>
            <a:r>
              <a:rPr lang="zh-CN" altLang="en-US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～</a:t>
            </a:r>
            <a:r>
              <a:rPr lang="en-US" altLang="zh-CN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500℃)</a:t>
            </a:r>
            <a:r>
              <a:rPr lang="zh-CN" altLang="en-US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，常压。</a:t>
            </a:r>
          </a:p>
          <a:p>
            <a:pPr eaLnBrk="1" hangingPunct="1">
              <a:lnSpc>
                <a:spcPct val="170000"/>
              </a:lnSpc>
            </a:pPr>
            <a:r>
              <a:rPr lang="zh-CN" altLang="en-US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催化剂：硅酸铝</a:t>
            </a:r>
            <a:r>
              <a:rPr lang="en-US" altLang="zh-CN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(SiO</a:t>
            </a:r>
            <a:r>
              <a:rPr lang="en-US" altLang="zh-CN" sz="2000" b="1" baseline="-25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en-US" altLang="zh-CN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~Al</a:t>
            </a:r>
            <a:r>
              <a:rPr lang="en-US" altLang="zh-CN" sz="2000" b="1" baseline="-25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en-US" altLang="zh-CN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O</a:t>
            </a:r>
            <a:r>
              <a:rPr lang="en-US" altLang="zh-CN" sz="2000" b="1" baseline="-25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3</a:t>
            </a:r>
            <a:r>
              <a:rPr lang="en-US" altLang="zh-CN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r>
              <a:rPr lang="zh-CN" altLang="en-US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等。</a:t>
            </a:r>
          </a:p>
        </p:txBody>
      </p:sp>
      <p:sp>
        <p:nvSpPr>
          <p:cNvPr id="39942" name="Rectangle 9">
            <a:extLst>
              <a:ext uri="{FF2B5EF4-FFF2-40B4-BE49-F238E27FC236}">
                <a16:creationId xmlns:a16="http://schemas.microsoft.com/office/drawing/2014/main" id="{94BD9A35-1062-4ED7-8FF9-CF7060F61E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1099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39943" name="Object 8">
            <a:extLst>
              <a:ext uri="{FF2B5EF4-FFF2-40B4-BE49-F238E27FC236}">
                <a16:creationId xmlns:a16="http://schemas.microsoft.com/office/drawing/2014/main" id="{54B96E4F-BFD7-400A-80CA-FBB9FFB6CD6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655763" y="5046663"/>
          <a:ext cx="4932362" cy="974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959" name="CS ChemDraw Drawing" r:id="rId5" imgW="3520029" imgH="699128" progId="ChemDraw.Document.6.0">
                  <p:embed/>
                </p:oleObj>
              </mc:Choice>
              <mc:Fallback>
                <p:oleObj name="CS ChemDraw Drawing" r:id="rId5" imgW="3520029" imgH="699128" progId="ChemDraw.Document.6.0">
                  <p:embed/>
                  <p:pic>
                    <p:nvPicPr>
                      <p:cNvPr id="39943" name="Object 8">
                        <a:extLst>
                          <a:ext uri="{FF2B5EF4-FFF2-40B4-BE49-F238E27FC236}">
                            <a16:creationId xmlns:a16="http://schemas.microsoft.com/office/drawing/2014/main" id="{54B96E4F-BFD7-400A-80CA-FBB9FFB6CD6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55763" y="5046663"/>
                        <a:ext cx="4932362" cy="974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日期占位符 1">
            <a:extLst>
              <a:ext uri="{FF2B5EF4-FFF2-40B4-BE49-F238E27FC236}">
                <a16:creationId xmlns:a16="http://schemas.microsoft.com/office/drawing/2014/main" id="{D2C34CFF-5BE6-4DEC-A06A-116E1A148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7B1206-32C5-4642-8400-2A4B365BB27D}" type="datetime11">
              <a:rPr lang="zh-CN" altLang="en-US" smtClean="0"/>
              <a:t>18:38:26</a:t>
            </a:fld>
            <a:endParaRPr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1B48CED-8AE9-4F84-B5B1-0CB05CA435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379CA-290F-4386-B024-4CDB787C03D0}" type="slidenum">
              <a:rPr lang="zh-CN" altLang="en-US" smtClean="0"/>
              <a:t>51</a:t>
            </a:fld>
            <a:endParaRPr lang="zh-CN" altLang="en-US"/>
          </a:p>
        </p:txBody>
      </p:sp>
    </p:spTree>
  </p:cSld>
  <p:clrMapOvr>
    <a:masterClrMapping/>
  </p:clrMapOvr>
  <p:transition spd="slow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68ED6767-7201-49E0-91AB-87720D1974DC}"/>
              </a:ext>
            </a:extLst>
          </p:cNvPr>
          <p:cNvSpPr/>
          <p:nvPr/>
        </p:nvSpPr>
        <p:spPr>
          <a:xfrm>
            <a:off x="1266825" y="77788"/>
            <a:ext cx="6629400" cy="684212"/>
          </a:xfrm>
          <a:prstGeom prst="rect">
            <a:avLst/>
          </a:prstGeom>
        </p:spPr>
        <p:txBody>
          <a:bodyPr>
            <a:spAutoFit/>
          </a:bodyPr>
          <a:lstStyle/>
          <a:p>
            <a:pPr marL="715963" indent="-715963">
              <a:lnSpc>
                <a:spcPct val="120000"/>
              </a:lnSpc>
              <a:spcBef>
                <a:spcPct val="20000"/>
              </a:spcBef>
              <a:buClr>
                <a:srgbClr val="0BD0D9"/>
              </a:buClr>
              <a:buSzPct val="95000"/>
              <a:defRPr/>
            </a:pPr>
            <a:r>
              <a:rPr lang="en-US" altLang="zh-CN" sz="3200" b="1" kern="0" dirty="0">
                <a:solidFill>
                  <a:srgbClr val="04617B"/>
                </a:solidFill>
                <a:ea typeface="宋体"/>
              </a:rPr>
              <a:t>2.2    Cycloalkanes— </a:t>
            </a:r>
            <a:r>
              <a:rPr lang="zh-CN" altLang="en-US" sz="3200" b="1" kern="0" dirty="0">
                <a:solidFill>
                  <a:srgbClr val="04617B"/>
                </a:solidFill>
                <a:ea typeface="宋体"/>
              </a:rPr>
              <a:t>环烷烃</a:t>
            </a:r>
            <a:endParaRPr lang="en-US" altLang="zh-CN" sz="3200" b="1" kern="0" dirty="0">
              <a:solidFill>
                <a:srgbClr val="04617B"/>
              </a:solidFill>
              <a:ea typeface="宋体"/>
            </a:endParaRPr>
          </a:p>
        </p:txBody>
      </p:sp>
      <p:sp>
        <p:nvSpPr>
          <p:cNvPr id="6" name="AutoShape 4">
            <a:extLst>
              <a:ext uri="{FF2B5EF4-FFF2-40B4-BE49-F238E27FC236}">
                <a16:creationId xmlns:a16="http://schemas.microsoft.com/office/drawing/2014/main" id="{486E6A30-DD3E-4B22-B955-82E3BCAF9933}"/>
              </a:ext>
            </a:extLst>
          </p:cNvPr>
          <p:cNvSpPr>
            <a:spLocks/>
          </p:cNvSpPr>
          <p:nvPr/>
        </p:nvSpPr>
        <p:spPr bwMode="auto">
          <a:xfrm>
            <a:off x="1524000" y="1679415"/>
            <a:ext cx="495300" cy="2700338"/>
          </a:xfrm>
          <a:prstGeom prst="leftBrace">
            <a:avLst>
              <a:gd name="adj1" fmla="val 45433"/>
              <a:gd name="adj2" fmla="val 50000"/>
            </a:avLst>
          </a:prstGeom>
          <a:ln>
            <a:headEnd/>
            <a:tailEnd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defRPr/>
            </a:pPr>
            <a:endParaRPr lang="zh-CN" altLang="en-US" sz="2600" b="1"/>
          </a:p>
        </p:txBody>
      </p:sp>
      <p:sp>
        <p:nvSpPr>
          <p:cNvPr id="7" name="Text Box 5">
            <a:extLst>
              <a:ext uri="{FF2B5EF4-FFF2-40B4-BE49-F238E27FC236}">
                <a16:creationId xmlns:a16="http://schemas.microsoft.com/office/drawing/2014/main" id="{F0F4C634-F2C4-4D43-8018-FC6F1BE6B2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0550" y="2084228"/>
            <a:ext cx="676275" cy="2160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zh-CN" altLang="en-US" sz="3200" b="1" kern="0" dirty="0">
                <a:solidFill>
                  <a:srgbClr val="04617B"/>
                </a:solidFill>
                <a:ea typeface="宋体"/>
              </a:rPr>
              <a:t>环  烷  烃</a:t>
            </a:r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B176098-2C78-433A-9DCB-CCE8B7E524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69F13-0E9B-45D0-83FC-400D2BCA587D}" type="datetime11">
              <a:rPr lang="zh-CN" altLang="en-US" smtClean="0"/>
              <a:t>18:38:26</a:t>
            </a:fld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835DBBD-9A25-470A-BF8A-4A99B9515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379CA-290F-4386-B024-4CDB787C03D0}" type="slidenum">
              <a:rPr lang="zh-CN" altLang="en-US" smtClean="0"/>
              <a:t>52</a:t>
            </a:fld>
            <a:endParaRPr lang="zh-CN" altLang="en-US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5B4917EA-6753-44B2-8A05-1539A2733FFB}"/>
              </a:ext>
            </a:extLst>
          </p:cNvPr>
          <p:cNvSpPr txBox="1">
            <a:spLocks noChangeArrowheads="1"/>
          </p:cNvSpPr>
          <p:nvPr/>
        </p:nvSpPr>
        <p:spPr>
          <a:xfrm>
            <a:off x="2133664" y="1523942"/>
            <a:ext cx="6273800" cy="3124226"/>
          </a:xfrm>
          <a:prstGeom prst="rect">
            <a:avLst/>
          </a:prstGeom>
          <a:noFill/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单环烷烃</a:t>
            </a:r>
            <a:r>
              <a:rPr lang="en-US" altLang="zh-CN" sz="2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——</a:t>
            </a:r>
            <a:r>
              <a:rPr lang="zh-CN" altLang="en-US" sz="2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只含有一个环的环烷烃</a:t>
            </a:r>
          </a:p>
          <a:p>
            <a:r>
              <a:rPr lang="zh-CN" altLang="en-US" sz="2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桥环烷烃</a:t>
            </a:r>
            <a:r>
              <a:rPr lang="en-US" altLang="zh-CN" sz="2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——</a:t>
            </a:r>
            <a:r>
              <a:rPr lang="zh-CN" altLang="en-US" sz="2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单环之间共用两个或两个以上碳原子 的多环烷烃</a:t>
            </a:r>
          </a:p>
          <a:p>
            <a:r>
              <a:rPr lang="zh-CN" altLang="en-US" sz="2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螺环烷烃</a:t>
            </a:r>
            <a:r>
              <a:rPr lang="en-US" altLang="zh-CN" sz="2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——</a:t>
            </a:r>
            <a:r>
              <a:rPr lang="zh-CN" altLang="en-US" sz="2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单环之间共用一个碳原子的多环烷烃</a:t>
            </a:r>
          </a:p>
          <a:p>
            <a:r>
              <a:rPr lang="zh-CN" altLang="en-US" sz="2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集合环烷烃</a:t>
            </a:r>
            <a:r>
              <a:rPr lang="en-US" altLang="zh-CN" sz="2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——</a:t>
            </a:r>
            <a:r>
              <a:rPr lang="zh-CN" altLang="en-US" sz="2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环与环之间以单键直接相连的多环烷烃</a:t>
            </a:r>
          </a:p>
        </p:txBody>
      </p:sp>
      <p:pic>
        <p:nvPicPr>
          <p:cNvPr id="9" name="Picture 11">
            <a:extLst>
              <a:ext uri="{FF2B5EF4-FFF2-40B4-BE49-F238E27FC236}">
                <a16:creationId xmlns:a16="http://schemas.microsoft.com/office/drawing/2014/main" id="{9741CB0F-8539-4F07-9AF7-7ADCEB0388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813" y="5084763"/>
            <a:ext cx="6769100" cy="1249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TextBox 2">
            <a:extLst>
              <a:ext uri="{FF2B5EF4-FFF2-40B4-BE49-F238E27FC236}">
                <a16:creationId xmlns:a16="http://schemas.microsoft.com/office/drawing/2014/main" id="{8353BDC1-97CC-4596-BCBF-4B91755778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6088" y="593725"/>
            <a:ext cx="48402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9128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9128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9128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9128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9128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000" b="1">
                <a:solidFill>
                  <a:schemeClr val="accent1"/>
                </a:solidFill>
              </a:rPr>
              <a:t>Some interesting bridging compounds</a:t>
            </a:r>
            <a:endParaRPr lang="zh-CN" altLang="en-US" sz="2000" b="1">
              <a:solidFill>
                <a:schemeClr val="accent1"/>
              </a:solidFill>
            </a:endParaRPr>
          </a:p>
        </p:txBody>
      </p:sp>
      <p:pic>
        <p:nvPicPr>
          <p:cNvPr id="50179" name="Picture 3">
            <a:extLst>
              <a:ext uri="{FF2B5EF4-FFF2-40B4-BE49-F238E27FC236}">
                <a16:creationId xmlns:a16="http://schemas.microsoft.com/office/drawing/2014/main" id="{41D8C99F-9607-4DE5-A097-C5B608D1B0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288" y="1508125"/>
            <a:ext cx="1981200" cy="186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180" name="Picture 4">
            <a:extLst>
              <a:ext uri="{FF2B5EF4-FFF2-40B4-BE49-F238E27FC236}">
                <a16:creationId xmlns:a16="http://schemas.microsoft.com/office/drawing/2014/main" id="{288C8146-B3A0-4311-B43C-3D6158711C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7288" y="1355725"/>
            <a:ext cx="1754187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181" name="Picture 5">
            <a:extLst>
              <a:ext uri="{FF2B5EF4-FFF2-40B4-BE49-F238E27FC236}">
                <a16:creationId xmlns:a16="http://schemas.microsoft.com/office/drawing/2014/main" id="{12FF4998-0FD3-46C7-812A-C230C18224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4688" y="1279525"/>
            <a:ext cx="1601787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0182" name="TextBox 7">
            <a:extLst>
              <a:ext uri="{FF2B5EF4-FFF2-40B4-BE49-F238E27FC236}">
                <a16:creationId xmlns:a16="http://schemas.microsoft.com/office/drawing/2014/main" id="{EA8EBE95-15CE-4ADB-8D26-D7C4151B3C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2288" y="5241925"/>
            <a:ext cx="1022350" cy="83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9128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9128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9128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9128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9128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35000"/>
              </a:lnSpc>
            </a:pPr>
            <a:r>
              <a:rPr lang="en-US" altLang="zh-CN" b="1">
                <a:solidFill>
                  <a:srgbClr val="0000CC"/>
                </a:solidFill>
                <a:ea typeface="黑体" panose="02010609060101010101" pitchFamily="49" charset="-122"/>
              </a:rPr>
              <a:t>Cubane</a:t>
            </a:r>
          </a:p>
          <a:p>
            <a:pPr algn="ctr" eaLnBrk="1" hangingPunct="1">
              <a:lnSpc>
                <a:spcPct val="135000"/>
              </a:lnSpc>
            </a:pPr>
            <a:r>
              <a:rPr lang="zh-CN" altLang="en-US" b="1">
                <a:solidFill>
                  <a:srgbClr val="0000CC"/>
                </a:solidFill>
                <a:ea typeface="黑体" panose="02010609060101010101" pitchFamily="49" charset="-122"/>
              </a:rPr>
              <a:t>立方烷</a:t>
            </a:r>
          </a:p>
        </p:txBody>
      </p:sp>
      <p:sp>
        <p:nvSpPr>
          <p:cNvPr id="50183" name="TextBox 8">
            <a:extLst>
              <a:ext uri="{FF2B5EF4-FFF2-40B4-BE49-F238E27FC236}">
                <a16:creationId xmlns:a16="http://schemas.microsoft.com/office/drawing/2014/main" id="{02773737-C86D-4129-8616-414D310C41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65688" y="5321300"/>
            <a:ext cx="1085850" cy="83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9128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9128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9128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9128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9128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35000"/>
              </a:lnSpc>
            </a:pPr>
            <a:r>
              <a:rPr lang="en-US" altLang="zh-CN" b="1">
                <a:solidFill>
                  <a:srgbClr val="0000CC"/>
                </a:solidFill>
                <a:ea typeface="黑体" panose="02010609060101010101" pitchFamily="49" charset="-122"/>
              </a:rPr>
              <a:t>Primane</a:t>
            </a:r>
          </a:p>
          <a:p>
            <a:pPr algn="ctr" eaLnBrk="1" hangingPunct="1">
              <a:lnSpc>
                <a:spcPct val="135000"/>
              </a:lnSpc>
            </a:pPr>
            <a:r>
              <a:rPr lang="zh-CN" altLang="en-US" b="1">
                <a:solidFill>
                  <a:srgbClr val="0000CC"/>
                </a:solidFill>
                <a:ea typeface="黑体" panose="02010609060101010101" pitchFamily="49" charset="-122"/>
              </a:rPr>
              <a:t>棱 烷</a:t>
            </a:r>
          </a:p>
        </p:txBody>
      </p:sp>
      <p:pic>
        <p:nvPicPr>
          <p:cNvPr id="50184" name="Picture 6">
            <a:extLst>
              <a:ext uri="{FF2B5EF4-FFF2-40B4-BE49-F238E27FC236}">
                <a16:creationId xmlns:a16="http://schemas.microsoft.com/office/drawing/2014/main" id="{CDB730FD-D647-4A31-AA99-E5222313E1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7288" y="1203325"/>
            <a:ext cx="2062162" cy="2046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0185" name="TextBox 10">
            <a:extLst>
              <a:ext uri="{FF2B5EF4-FFF2-40B4-BE49-F238E27FC236}">
                <a16:creationId xmlns:a16="http://schemas.microsoft.com/office/drawing/2014/main" id="{CCB0451F-C897-4CAA-A50D-ED058C1207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18288" y="5321300"/>
            <a:ext cx="1479550" cy="83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9128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9128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9128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9128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9128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35000"/>
              </a:lnSpc>
            </a:pPr>
            <a:r>
              <a:rPr lang="en-US" altLang="zh-CN" b="1">
                <a:solidFill>
                  <a:srgbClr val="0000CC"/>
                </a:solidFill>
                <a:ea typeface="黑体" panose="02010609060101010101" pitchFamily="49" charset="-122"/>
              </a:rPr>
              <a:t>Diamentane</a:t>
            </a:r>
          </a:p>
          <a:p>
            <a:pPr algn="ctr" eaLnBrk="1" hangingPunct="1">
              <a:lnSpc>
                <a:spcPct val="135000"/>
              </a:lnSpc>
            </a:pPr>
            <a:r>
              <a:rPr lang="zh-CN" altLang="en-US" b="1">
                <a:solidFill>
                  <a:srgbClr val="0000CC"/>
                </a:solidFill>
                <a:ea typeface="黑体" panose="02010609060101010101" pitchFamily="49" charset="-122"/>
              </a:rPr>
              <a:t>金刚烷</a:t>
            </a:r>
          </a:p>
        </p:txBody>
      </p:sp>
      <p:graphicFrame>
        <p:nvGraphicFramePr>
          <p:cNvPr id="50186" name="Object 10">
            <a:extLst>
              <a:ext uri="{FF2B5EF4-FFF2-40B4-BE49-F238E27FC236}">
                <a16:creationId xmlns:a16="http://schemas.microsoft.com/office/drawing/2014/main" id="{F404F7B4-0102-4039-BBB2-494724A0164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22288" y="3717925"/>
          <a:ext cx="1143000" cy="1143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491" r:id="rId7" imgW="950915" imgH="950915" progId="ChemDraw.Document.6.0">
                  <p:embed/>
                </p:oleObj>
              </mc:Choice>
              <mc:Fallback>
                <p:oleObj r:id="rId7" imgW="950915" imgH="950915" progId="ChemDraw.Document.6.0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2288" y="3717925"/>
                        <a:ext cx="1143000" cy="1143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187" name="Object 11">
            <a:extLst>
              <a:ext uri="{FF2B5EF4-FFF2-40B4-BE49-F238E27FC236}">
                <a16:creationId xmlns:a16="http://schemas.microsoft.com/office/drawing/2014/main" id="{4691D14C-B138-414F-B593-1911162BCB2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503488" y="3565525"/>
          <a:ext cx="1435100" cy="152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492" r:id="rId9" imgW="1226820" imgH="1303020" progId="ChemDraw.Document.6.0">
                  <p:embed/>
                </p:oleObj>
              </mc:Choice>
              <mc:Fallback>
                <p:oleObj r:id="rId9" imgW="1226820" imgH="1303020" progId="ChemDraw.Document.6.0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03488" y="3565525"/>
                        <a:ext cx="1435100" cy="1524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0188" name="Text Box 12">
            <a:extLst>
              <a:ext uri="{FF2B5EF4-FFF2-40B4-BE49-F238E27FC236}">
                <a16:creationId xmlns:a16="http://schemas.microsoft.com/office/drawing/2014/main" id="{BD02B974-5C11-4797-AC9D-3DB62376CF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55888" y="5699125"/>
            <a:ext cx="9144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b="1">
                <a:solidFill>
                  <a:srgbClr val="0000CC"/>
                </a:solidFill>
                <a:ea typeface="黑体" panose="02010609060101010101" pitchFamily="49" charset="-122"/>
              </a:rPr>
              <a:t>篮 烷</a:t>
            </a:r>
          </a:p>
        </p:txBody>
      </p:sp>
      <p:graphicFrame>
        <p:nvGraphicFramePr>
          <p:cNvPr id="50189" name="Object 13">
            <a:extLst>
              <a:ext uri="{FF2B5EF4-FFF2-40B4-BE49-F238E27FC236}">
                <a16:creationId xmlns:a16="http://schemas.microsoft.com/office/drawing/2014/main" id="{0C72CB7F-A0DB-45CA-9CDB-430D8341EAE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789488" y="3565525"/>
          <a:ext cx="1087437" cy="152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493" r:id="rId11" imgW="1360189" imgH="1906395" progId="ChemDraw.Document.6.0">
                  <p:embed/>
                </p:oleObj>
              </mc:Choice>
              <mc:Fallback>
                <p:oleObj r:id="rId11" imgW="1360189" imgH="1906395" progId="ChemDraw.Document.6.0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89488" y="3565525"/>
                        <a:ext cx="1087437" cy="1524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190" name="Object 14">
            <a:extLst>
              <a:ext uri="{FF2B5EF4-FFF2-40B4-BE49-F238E27FC236}">
                <a16:creationId xmlns:a16="http://schemas.microsoft.com/office/drawing/2014/main" id="{347DD0B5-8ADE-4C8B-9DDE-4E5720B3AEB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608763" y="3651250"/>
          <a:ext cx="1381125" cy="1438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494" r:id="rId13" imgW="1379968" imgH="1436262" progId="ChemDraw.Document.6.0">
                  <p:embed/>
                </p:oleObj>
              </mc:Choice>
              <mc:Fallback>
                <p:oleObj r:id="rId13" imgW="1379968" imgH="1436262" progId="ChemDraw.Document.6.0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08763" y="3651250"/>
                        <a:ext cx="1381125" cy="1438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4342B7C-FDEE-4642-B2E5-073D63210C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780B2-FC50-49DC-A492-97F0EDA23908}" type="datetime11">
              <a:rPr lang="zh-CN" altLang="en-US" smtClean="0"/>
              <a:t>18:38:26</a:t>
            </a:fld>
            <a:endParaRPr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020566E-ED24-4DB7-A4BE-F685939F2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379CA-290F-4386-B024-4CDB787C03D0}" type="slidenum">
              <a:rPr lang="zh-CN" altLang="en-US" smtClean="0"/>
              <a:t>53</a:t>
            </a:fld>
            <a:endParaRPr lang="zh-CN" altLang="en-US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3">
            <a:extLst>
              <a:ext uri="{FF2B5EF4-FFF2-40B4-BE49-F238E27FC236}">
                <a16:creationId xmlns:a16="http://schemas.microsoft.com/office/drawing/2014/main" id="{9CD651ED-3154-4C8E-8B88-B4031999BF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3363" y="533476"/>
            <a:ext cx="573717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 sz="2600"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1pPr>
            <a:lvl2pPr marL="639763" indent="-246063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itchFamily="18" charset="2"/>
              <a:buChar char=""/>
              <a:defRPr sz="2400"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2pPr>
            <a:lvl3pPr indent="-246063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itchFamily="18" charset="2"/>
              <a:buChar char=""/>
              <a:defRPr sz="2100"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3pPr>
            <a:lvl4pPr marL="1185863" indent="-207963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itchFamily="18" charset="2"/>
              <a:buChar char=""/>
              <a:defRPr sz="2000"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4pPr>
            <a:lvl5pPr marL="1462088" indent="-207963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itchFamily="18" charset="2"/>
              <a:buChar char=""/>
              <a:defRPr sz="2000"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5pPr>
            <a:lvl6pPr marL="1919288" indent="-2079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itchFamily="18" charset="2"/>
              <a:buChar char=""/>
              <a:defRPr sz="2000"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6pPr>
            <a:lvl7pPr marL="2376488" indent="-2079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itchFamily="18" charset="2"/>
              <a:buChar char=""/>
              <a:defRPr sz="2000"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7pPr>
            <a:lvl8pPr marL="2833688" indent="-2079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itchFamily="18" charset="2"/>
              <a:buChar char=""/>
              <a:defRPr sz="2000"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8pPr>
            <a:lvl9pPr marL="3290888" indent="-2079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itchFamily="18" charset="2"/>
              <a:buChar char=""/>
              <a:defRPr sz="2000"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9pPr>
          </a:lstStyle>
          <a:p>
            <a:pPr marL="0" lvl="6" indent="0" eaLnBrk="1" hangingPunct="1">
              <a:spcBef>
                <a:spcPct val="0"/>
              </a:spcBef>
              <a:buClrTx/>
              <a:buSzTx/>
              <a:buFont typeface="Wingdings" pitchFamily="2" charset="2"/>
              <a:buChar char="Ø"/>
              <a:defRPr/>
            </a:pPr>
            <a:r>
              <a:rPr lang="en-US" altLang="zh-CN" sz="2800" b="1" dirty="0">
                <a:solidFill>
                  <a:schemeClr val="tx2"/>
                </a:solidFill>
                <a:latin typeface="Arial" pitchFamily="34" charset="0"/>
              </a:rPr>
              <a:t> 2.2.1a  Isomerism — </a:t>
            </a:r>
            <a:r>
              <a:rPr lang="zh-CN" altLang="en-US" sz="2800" b="1" dirty="0">
                <a:solidFill>
                  <a:schemeClr val="tx2"/>
                </a:solidFill>
                <a:latin typeface="Arial" pitchFamily="34" charset="0"/>
              </a:rPr>
              <a:t>同分异构</a:t>
            </a:r>
            <a:endParaRPr lang="zh-CN" altLang="en-US" sz="2800" dirty="0">
              <a:latin typeface="Arial" pitchFamily="34" charset="0"/>
            </a:endParaRPr>
          </a:p>
        </p:txBody>
      </p:sp>
      <p:sp>
        <p:nvSpPr>
          <p:cNvPr id="51204" name="矩形 4">
            <a:extLst>
              <a:ext uri="{FF2B5EF4-FFF2-40B4-BE49-F238E27FC236}">
                <a16:creationId xmlns:a16="http://schemas.microsoft.com/office/drawing/2014/main" id="{370D388C-22B2-4C91-8138-225CACD697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3363" y="1295456"/>
            <a:ext cx="8458200" cy="43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200" b="1" dirty="0">
                <a:solidFill>
                  <a:schemeClr val="tx2"/>
                </a:solidFill>
              </a:rPr>
              <a:t>碳架异构：由于环的大小以及取代基的相对位置而存在的异构现象</a:t>
            </a:r>
          </a:p>
        </p:txBody>
      </p:sp>
      <p:grpSp>
        <p:nvGrpSpPr>
          <p:cNvPr id="51205" name="Group 4">
            <a:extLst>
              <a:ext uri="{FF2B5EF4-FFF2-40B4-BE49-F238E27FC236}">
                <a16:creationId xmlns:a16="http://schemas.microsoft.com/office/drawing/2014/main" id="{8E6E64DE-6924-46A8-8D69-BB2CC0E047D6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75482" y="4175129"/>
            <a:ext cx="7993035" cy="1206496"/>
            <a:chOff x="414" y="3209"/>
            <a:chExt cx="4989" cy="682"/>
          </a:xfrm>
        </p:grpSpPr>
        <p:sp>
          <p:nvSpPr>
            <p:cNvPr id="51215" name="AutoShape 5">
              <a:extLst>
                <a:ext uri="{FF2B5EF4-FFF2-40B4-BE49-F238E27FC236}">
                  <a16:creationId xmlns:a16="http://schemas.microsoft.com/office/drawing/2014/main" id="{0F3EDB3C-18E3-4AEF-88C7-B29B46871B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" y="3237"/>
              <a:ext cx="567" cy="539"/>
            </a:xfrm>
            <a:prstGeom prst="pentagon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grpSp>
          <p:nvGrpSpPr>
            <p:cNvPr id="51216" name="Group 6">
              <a:extLst>
                <a:ext uri="{FF2B5EF4-FFF2-40B4-BE49-F238E27FC236}">
                  <a16:creationId xmlns:a16="http://schemas.microsoft.com/office/drawing/2014/main" id="{B22C4F7F-102B-4C01-82F2-CFD02B61D8D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07" y="3209"/>
              <a:ext cx="680" cy="567"/>
              <a:chOff x="1548" y="3322"/>
              <a:chExt cx="680" cy="567"/>
            </a:xfrm>
          </p:grpSpPr>
          <p:grpSp>
            <p:nvGrpSpPr>
              <p:cNvPr id="51240" name="Group 7">
                <a:extLst>
                  <a:ext uri="{FF2B5EF4-FFF2-40B4-BE49-F238E27FC236}">
                    <a16:creationId xmlns:a16="http://schemas.microsoft.com/office/drawing/2014/main" id="{E0AFCEF3-482A-4E11-AAE2-B1FEEB216F5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548" y="3464"/>
                <a:ext cx="453" cy="425"/>
                <a:chOff x="1491" y="2500"/>
                <a:chExt cx="482" cy="340"/>
              </a:xfrm>
            </p:grpSpPr>
            <p:sp>
              <p:nvSpPr>
                <p:cNvPr id="51242" name="Line 8">
                  <a:extLst>
                    <a:ext uri="{FF2B5EF4-FFF2-40B4-BE49-F238E27FC236}">
                      <a16:creationId xmlns:a16="http://schemas.microsoft.com/office/drawing/2014/main" id="{C4BC995A-827C-4ED9-8036-C2C38DD1C56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491" y="2500"/>
                  <a:ext cx="482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51243" name="Line 9">
                  <a:extLst>
                    <a:ext uri="{FF2B5EF4-FFF2-40B4-BE49-F238E27FC236}">
                      <a16:creationId xmlns:a16="http://schemas.microsoft.com/office/drawing/2014/main" id="{949ECE99-AFF7-450C-95BA-604A45CEF18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491" y="2840"/>
                  <a:ext cx="482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51244" name="Line 10">
                  <a:extLst>
                    <a:ext uri="{FF2B5EF4-FFF2-40B4-BE49-F238E27FC236}">
                      <a16:creationId xmlns:a16="http://schemas.microsoft.com/office/drawing/2014/main" id="{8160DA4C-79FB-4478-9D7A-5A3B413D478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491" y="2500"/>
                  <a:ext cx="0" cy="34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51245" name="Line 11">
                  <a:extLst>
                    <a:ext uri="{FF2B5EF4-FFF2-40B4-BE49-F238E27FC236}">
                      <a16:creationId xmlns:a16="http://schemas.microsoft.com/office/drawing/2014/main" id="{7CB578DA-7109-4AE3-99FF-A7D38C49B48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973" y="2500"/>
                  <a:ext cx="0" cy="34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</p:grpSp>
          <p:sp>
            <p:nvSpPr>
              <p:cNvPr id="51241" name="Line 12">
                <a:extLst>
                  <a:ext uri="{FF2B5EF4-FFF2-40B4-BE49-F238E27FC236}">
                    <a16:creationId xmlns:a16="http://schemas.microsoft.com/office/drawing/2014/main" id="{446D0947-3CF6-4814-8A1C-8EDC3839AC3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001" y="3322"/>
                <a:ext cx="227" cy="14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</p:grpSp>
        <p:grpSp>
          <p:nvGrpSpPr>
            <p:cNvPr id="51217" name="Group 13">
              <a:extLst>
                <a:ext uri="{FF2B5EF4-FFF2-40B4-BE49-F238E27FC236}">
                  <a16:creationId xmlns:a16="http://schemas.microsoft.com/office/drawing/2014/main" id="{C5C1683A-DEA2-49E2-B77C-C9B0E0499B3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28" y="3351"/>
              <a:ext cx="908" cy="368"/>
              <a:chOff x="2426" y="3521"/>
              <a:chExt cx="908" cy="368"/>
            </a:xfrm>
          </p:grpSpPr>
          <p:grpSp>
            <p:nvGrpSpPr>
              <p:cNvPr id="51233" name="Group 14">
                <a:extLst>
                  <a:ext uri="{FF2B5EF4-FFF2-40B4-BE49-F238E27FC236}">
                    <a16:creationId xmlns:a16="http://schemas.microsoft.com/office/drawing/2014/main" id="{142438F2-4B85-4BC3-B6C8-9CF89154CE8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426" y="3521"/>
                <a:ext cx="708" cy="340"/>
                <a:chOff x="2597" y="2500"/>
                <a:chExt cx="708" cy="340"/>
              </a:xfrm>
            </p:grpSpPr>
            <p:grpSp>
              <p:nvGrpSpPr>
                <p:cNvPr id="51235" name="Group 15">
                  <a:extLst>
                    <a:ext uri="{FF2B5EF4-FFF2-40B4-BE49-F238E27FC236}">
                      <a16:creationId xmlns:a16="http://schemas.microsoft.com/office/drawing/2014/main" id="{8AEC4F1C-B160-4526-8CDC-52E4EDFAE68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597" y="2500"/>
                  <a:ext cx="510" cy="340"/>
                  <a:chOff x="555" y="2472"/>
                  <a:chExt cx="369" cy="283"/>
                </a:xfrm>
              </p:grpSpPr>
              <p:sp>
                <p:nvSpPr>
                  <p:cNvPr id="51237" name="Line 16">
                    <a:extLst>
                      <a:ext uri="{FF2B5EF4-FFF2-40B4-BE49-F238E27FC236}">
                        <a16:creationId xmlns:a16="http://schemas.microsoft.com/office/drawing/2014/main" id="{45C3BAB2-374F-44A2-89AC-A774DBFBBF1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555" y="2472"/>
                    <a:ext cx="199" cy="283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  <p:sp>
                <p:nvSpPr>
                  <p:cNvPr id="51238" name="Line 17">
                    <a:extLst>
                      <a:ext uri="{FF2B5EF4-FFF2-40B4-BE49-F238E27FC236}">
                        <a16:creationId xmlns:a16="http://schemas.microsoft.com/office/drawing/2014/main" id="{1A197D56-633D-4C3F-97CC-72515F1AAEC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555" y="2755"/>
                    <a:ext cx="369" cy="0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  <p:sp>
                <p:nvSpPr>
                  <p:cNvPr id="51239" name="Line 18">
                    <a:extLst>
                      <a:ext uri="{FF2B5EF4-FFF2-40B4-BE49-F238E27FC236}">
                        <a16:creationId xmlns:a16="http://schemas.microsoft.com/office/drawing/2014/main" id="{3C9911DE-B795-4A9A-8147-0DF9D1FACF3B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754" y="2472"/>
                    <a:ext cx="170" cy="283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51236" name="Line 19">
                  <a:extLst>
                    <a:ext uri="{FF2B5EF4-FFF2-40B4-BE49-F238E27FC236}">
                      <a16:creationId xmlns:a16="http://schemas.microsoft.com/office/drawing/2014/main" id="{65D48C1D-E2F3-4767-A06F-21AE45A7514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107" y="2642"/>
                  <a:ext cx="198" cy="198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</p:grpSp>
          <p:sp>
            <p:nvSpPr>
              <p:cNvPr id="51234" name="Line 20">
                <a:extLst>
                  <a:ext uri="{FF2B5EF4-FFF2-40B4-BE49-F238E27FC236}">
                    <a16:creationId xmlns:a16="http://schemas.microsoft.com/office/drawing/2014/main" id="{B86BB04C-A40E-440E-8854-447FE75E86A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35" y="3663"/>
                <a:ext cx="199" cy="22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</p:grpSp>
        <p:grpSp>
          <p:nvGrpSpPr>
            <p:cNvPr id="51218" name="Group 21">
              <a:extLst>
                <a:ext uri="{FF2B5EF4-FFF2-40B4-BE49-F238E27FC236}">
                  <a16:creationId xmlns:a16="http://schemas.microsoft.com/office/drawing/2014/main" id="{32DC0D7E-2530-418B-ADA8-37D3B7A36D0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390" y="3351"/>
              <a:ext cx="708" cy="540"/>
              <a:chOff x="3447" y="3322"/>
              <a:chExt cx="708" cy="540"/>
            </a:xfrm>
          </p:grpSpPr>
          <p:grpSp>
            <p:nvGrpSpPr>
              <p:cNvPr id="51226" name="Group 22">
                <a:extLst>
                  <a:ext uri="{FF2B5EF4-FFF2-40B4-BE49-F238E27FC236}">
                    <a16:creationId xmlns:a16="http://schemas.microsoft.com/office/drawing/2014/main" id="{113B4771-1CEF-4187-A19B-15D00BBB478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447" y="3322"/>
                <a:ext cx="708" cy="340"/>
                <a:chOff x="2597" y="2500"/>
                <a:chExt cx="708" cy="340"/>
              </a:xfrm>
            </p:grpSpPr>
            <p:grpSp>
              <p:nvGrpSpPr>
                <p:cNvPr id="51228" name="Group 23">
                  <a:extLst>
                    <a:ext uri="{FF2B5EF4-FFF2-40B4-BE49-F238E27FC236}">
                      <a16:creationId xmlns:a16="http://schemas.microsoft.com/office/drawing/2014/main" id="{17DFEA81-F3D0-4567-980C-DA28ACAAE6D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597" y="2500"/>
                  <a:ext cx="510" cy="340"/>
                  <a:chOff x="555" y="2472"/>
                  <a:chExt cx="369" cy="283"/>
                </a:xfrm>
              </p:grpSpPr>
              <p:sp>
                <p:nvSpPr>
                  <p:cNvPr id="51230" name="Line 24">
                    <a:extLst>
                      <a:ext uri="{FF2B5EF4-FFF2-40B4-BE49-F238E27FC236}">
                        <a16:creationId xmlns:a16="http://schemas.microsoft.com/office/drawing/2014/main" id="{6F781EA4-621B-4FA6-B35D-D6821D20363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555" y="2472"/>
                    <a:ext cx="199" cy="283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  <p:sp>
                <p:nvSpPr>
                  <p:cNvPr id="51231" name="Line 25">
                    <a:extLst>
                      <a:ext uri="{FF2B5EF4-FFF2-40B4-BE49-F238E27FC236}">
                        <a16:creationId xmlns:a16="http://schemas.microsoft.com/office/drawing/2014/main" id="{0E4568BE-E01B-4C89-BCFB-E84D1C28DA0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555" y="2755"/>
                    <a:ext cx="369" cy="0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  <p:sp>
                <p:nvSpPr>
                  <p:cNvPr id="51232" name="Line 26">
                    <a:extLst>
                      <a:ext uri="{FF2B5EF4-FFF2-40B4-BE49-F238E27FC236}">
                        <a16:creationId xmlns:a16="http://schemas.microsoft.com/office/drawing/2014/main" id="{40909875-5B26-4B41-A5F9-A5404769F2F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754" y="2472"/>
                    <a:ext cx="170" cy="283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51229" name="Line 27">
                  <a:extLst>
                    <a:ext uri="{FF2B5EF4-FFF2-40B4-BE49-F238E27FC236}">
                      <a16:creationId xmlns:a16="http://schemas.microsoft.com/office/drawing/2014/main" id="{E18F528F-9A23-4596-8477-6DAB5FDF653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107" y="2642"/>
                  <a:ext cx="198" cy="198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</p:grpSp>
          <p:sp>
            <p:nvSpPr>
              <p:cNvPr id="51227" name="Line 28">
                <a:extLst>
                  <a:ext uri="{FF2B5EF4-FFF2-40B4-BE49-F238E27FC236}">
                    <a16:creationId xmlns:a16="http://schemas.microsoft.com/office/drawing/2014/main" id="{E472C8EB-882D-4349-99F6-5243BD7E5FB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57" y="3663"/>
                <a:ext cx="170" cy="199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</p:grpSp>
        <p:grpSp>
          <p:nvGrpSpPr>
            <p:cNvPr id="51219" name="Group 29">
              <a:extLst>
                <a:ext uri="{FF2B5EF4-FFF2-40B4-BE49-F238E27FC236}">
                  <a16:creationId xmlns:a16="http://schemas.microsoft.com/office/drawing/2014/main" id="{912E9462-B96A-4CA7-A6A7-EEB4D0309FE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24" y="3351"/>
              <a:ext cx="879" cy="482"/>
              <a:chOff x="4524" y="3351"/>
              <a:chExt cx="879" cy="482"/>
            </a:xfrm>
          </p:grpSpPr>
          <p:grpSp>
            <p:nvGrpSpPr>
              <p:cNvPr id="51220" name="Group 30">
                <a:extLst>
                  <a:ext uri="{FF2B5EF4-FFF2-40B4-BE49-F238E27FC236}">
                    <a16:creationId xmlns:a16="http://schemas.microsoft.com/office/drawing/2014/main" id="{C5564E4F-9903-4731-A1D8-965B8B60A86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694" y="3351"/>
                <a:ext cx="510" cy="340"/>
                <a:chOff x="555" y="2472"/>
                <a:chExt cx="369" cy="283"/>
              </a:xfrm>
            </p:grpSpPr>
            <p:sp>
              <p:nvSpPr>
                <p:cNvPr id="51223" name="Line 31">
                  <a:extLst>
                    <a:ext uri="{FF2B5EF4-FFF2-40B4-BE49-F238E27FC236}">
                      <a16:creationId xmlns:a16="http://schemas.microsoft.com/office/drawing/2014/main" id="{315714AF-E50E-488C-AF60-758E1F0F19E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555" y="2472"/>
                  <a:ext cx="199" cy="283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51224" name="Line 32">
                  <a:extLst>
                    <a:ext uri="{FF2B5EF4-FFF2-40B4-BE49-F238E27FC236}">
                      <a16:creationId xmlns:a16="http://schemas.microsoft.com/office/drawing/2014/main" id="{DDBA1B06-E366-43A0-BED8-F1E354A2043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555" y="2755"/>
                  <a:ext cx="369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51225" name="Line 33">
                  <a:extLst>
                    <a:ext uri="{FF2B5EF4-FFF2-40B4-BE49-F238E27FC236}">
                      <a16:creationId xmlns:a16="http://schemas.microsoft.com/office/drawing/2014/main" id="{EC2BC9D6-D119-4F8A-8ACE-D2C6FD55B98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54" y="2472"/>
                  <a:ext cx="170" cy="283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</p:grpSp>
          <p:sp>
            <p:nvSpPr>
              <p:cNvPr id="51221" name="Line 34">
                <a:extLst>
                  <a:ext uri="{FF2B5EF4-FFF2-40B4-BE49-F238E27FC236}">
                    <a16:creationId xmlns:a16="http://schemas.microsoft.com/office/drawing/2014/main" id="{5EE34345-69C5-451E-827B-6B56A63EE67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204" y="3691"/>
                <a:ext cx="199" cy="14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51222" name="Line 35">
                <a:extLst>
                  <a:ext uri="{FF2B5EF4-FFF2-40B4-BE49-F238E27FC236}">
                    <a16:creationId xmlns:a16="http://schemas.microsoft.com/office/drawing/2014/main" id="{3132413C-A829-4058-BD18-107E62D504C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524" y="3692"/>
                <a:ext cx="170" cy="14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</p:grpSp>
      </p:grpSp>
      <p:sp>
        <p:nvSpPr>
          <p:cNvPr id="51206" name="TextBox 37">
            <a:extLst>
              <a:ext uri="{FF2B5EF4-FFF2-40B4-BE49-F238E27FC236}">
                <a16:creationId xmlns:a16="http://schemas.microsoft.com/office/drawing/2014/main" id="{39EDCD2D-7206-4BF0-ACDD-54C50D4E70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3657594"/>
            <a:ext cx="247375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000" b="1" dirty="0"/>
              <a:t>C</a:t>
            </a:r>
            <a:r>
              <a:rPr lang="en-US" altLang="zh-CN" sz="2000" b="1" baseline="-25000" dirty="0"/>
              <a:t>5</a:t>
            </a:r>
            <a:r>
              <a:rPr lang="en-US" altLang="zh-CN" sz="2000" b="1" dirty="0"/>
              <a:t>H</a:t>
            </a:r>
            <a:r>
              <a:rPr lang="en-US" altLang="zh-CN" sz="2000" b="1" baseline="-25000" dirty="0"/>
              <a:t>10</a:t>
            </a:r>
            <a:r>
              <a:rPr lang="zh-CN" altLang="en-US" sz="2000" b="1" dirty="0"/>
              <a:t>的同分异构体</a:t>
            </a:r>
            <a:r>
              <a:rPr lang="en-US" altLang="zh-CN" sz="2000" b="1" dirty="0"/>
              <a:t>:</a:t>
            </a:r>
            <a:endParaRPr lang="zh-CN" altLang="en-US" sz="2000" b="1" dirty="0"/>
          </a:p>
        </p:txBody>
      </p:sp>
      <p:sp>
        <p:nvSpPr>
          <p:cNvPr id="51208" name="TextBox 39">
            <a:extLst>
              <a:ext uri="{FF2B5EF4-FFF2-40B4-BE49-F238E27FC236}">
                <a16:creationId xmlns:a16="http://schemas.microsoft.com/office/drawing/2014/main" id="{65E174E9-C41A-4DEC-A83C-38801B2FFB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704" y="5461028"/>
            <a:ext cx="801687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1600" b="1" dirty="0"/>
              <a:t>环戊烷</a:t>
            </a:r>
          </a:p>
        </p:txBody>
      </p:sp>
      <p:sp>
        <p:nvSpPr>
          <p:cNvPr id="51209" name="TextBox 40">
            <a:extLst>
              <a:ext uri="{FF2B5EF4-FFF2-40B4-BE49-F238E27FC236}">
                <a16:creationId xmlns:a16="http://schemas.microsoft.com/office/drawing/2014/main" id="{626BF6E5-1CEE-4A32-B0C3-68425913B9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01833" y="5445153"/>
            <a:ext cx="1217613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1600" b="1" dirty="0"/>
              <a:t>甲基环丁烷</a:t>
            </a:r>
          </a:p>
        </p:txBody>
      </p:sp>
      <p:sp>
        <p:nvSpPr>
          <p:cNvPr id="51210" name="TextBox 41">
            <a:extLst>
              <a:ext uri="{FF2B5EF4-FFF2-40B4-BE49-F238E27FC236}">
                <a16:creationId xmlns:a16="http://schemas.microsoft.com/office/drawing/2014/main" id="{A9864C28-6DC0-4F56-9E70-643BE99E63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16188" y="5445153"/>
            <a:ext cx="121920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1600" b="1"/>
              <a:t>乙基环丙烷</a:t>
            </a:r>
          </a:p>
        </p:txBody>
      </p:sp>
      <p:sp>
        <p:nvSpPr>
          <p:cNvPr id="51211" name="TextBox 42">
            <a:extLst>
              <a:ext uri="{FF2B5EF4-FFF2-40B4-BE49-F238E27FC236}">
                <a16:creationId xmlns:a16="http://schemas.microsoft.com/office/drawing/2014/main" id="{6B961E73-7EB7-40F0-957A-ACB047D43C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02088" y="5475315"/>
            <a:ext cx="1779654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600" b="1" dirty="0"/>
              <a:t>1,1-</a:t>
            </a:r>
            <a:r>
              <a:rPr lang="zh-CN" altLang="en-US" sz="1600" b="1" dirty="0"/>
              <a:t>二甲基环丙烷</a:t>
            </a:r>
          </a:p>
        </p:txBody>
      </p:sp>
      <p:sp>
        <p:nvSpPr>
          <p:cNvPr id="51212" name="TextBox 43">
            <a:extLst>
              <a:ext uri="{FF2B5EF4-FFF2-40B4-BE49-F238E27FC236}">
                <a16:creationId xmlns:a16="http://schemas.microsoft.com/office/drawing/2014/main" id="{F46E5383-94E0-44E0-A5D5-FB5D2A46D3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83236" y="5486428"/>
            <a:ext cx="1779654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600" b="1" dirty="0"/>
              <a:t>1,2-</a:t>
            </a:r>
            <a:r>
              <a:rPr lang="zh-CN" altLang="en-US" sz="1600" b="1" dirty="0"/>
              <a:t>二甲基环丙烷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6E8B630-ABD4-45F9-9257-C70CD393E8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434BE-F952-4229-8559-B0DD6B407EB3}" type="datetime11">
              <a:rPr lang="zh-CN" altLang="en-US" smtClean="0"/>
              <a:t>18:38:26</a:t>
            </a:fld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BE044AB-EE6E-4804-9A77-3963BB7A6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379CA-290F-4386-B024-4CDB787C03D0}" type="slidenum">
              <a:rPr lang="zh-CN" altLang="en-US" smtClean="0"/>
              <a:t>54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BD0A8A4-2A5D-4150-9E9F-FAFFC5B155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5547"/>
          <a:stretch/>
        </p:blipFill>
        <p:spPr>
          <a:xfrm>
            <a:off x="416444" y="2141954"/>
            <a:ext cx="8610396" cy="113465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78053614-9D5E-4585-B8CA-BB185C506FA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0825" y="260350"/>
            <a:ext cx="2447925" cy="523875"/>
          </a:xfrm>
        </p:spPr>
        <p:txBody>
          <a:bodyPr/>
          <a:lstStyle/>
          <a:p>
            <a:pPr eaLnBrk="1" hangingPunct="1"/>
            <a:r>
              <a:rPr lang="zh-CN" altLang="en-US" sz="2800" b="1">
                <a:solidFill>
                  <a:schemeClr val="accent2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顺反异构：</a:t>
            </a:r>
          </a:p>
        </p:txBody>
      </p:sp>
      <p:sp>
        <p:nvSpPr>
          <p:cNvPr id="8195" name="Rectangle 3">
            <a:extLst>
              <a:ext uri="{FF2B5EF4-FFF2-40B4-BE49-F238E27FC236}">
                <a16:creationId xmlns:a16="http://schemas.microsoft.com/office/drawing/2014/main" id="{89EFAE03-80CA-4000-9C83-20874FA7D59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0" y="908050"/>
            <a:ext cx="8893175" cy="2187575"/>
          </a:xfrm>
        </p:spPr>
        <p:txBody>
          <a:bodyPr/>
          <a:lstStyle/>
          <a:p>
            <a:pPr eaLnBrk="1" hangingPunct="1">
              <a:lnSpc>
                <a:spcPct val="130000"/>
              </a:lnSpc>
              <a:buFontTx/>
              <a:buNone/>
            </a:pPr>
            <a:r>
              <a:rPr lang="en-US" altLang="zh-CN" b="1"/>
              <a:t>          </a:t>
            </a:r>
            <a:r>
              <a:rPr lang="zh-CN" altLang="en-US" sz="2800" b="1">
                <a:ea typeface="楷体" panose="02010609060101010101" pitchFamily="49" charset="-122"/>
                <a:cs typeface="Times New Roman" panose="02020603050405020304" pitchFamily="18" charset="0"/>
              </a:rPr>
              <a:t>由于环结构属于刚性结构，成环原子之间的单键不能自由旋转而引起得异构现象。两个取代基在环平面同侧为顺式，不同侧为反式</a:t>
            </a:r>
            <a:r>
              <a:rPr lang="zh-CN" altLang="en-US" b="1"/>
              <a:t>。</a:t>
            </a:r>
            <a:endParaRPr lang="zh-CN" altLang="en-US"/>
          </a:p>
        </p:txBody>
      </p:sp>
      <p:graphicFrame>
        <p:nvGraphicFramePr>
          <p:cNvPr id="8196" name="Object 4">
            <a:extLst>
              <a:ext uri="{FF2B5EF4-FFF2-40B4-BE49-F238E27FC236}">
                <a16:creationId xmlns:a16="http://schemas.microsoft.com/office/drawing/2014/main" id="{F1615DD2-4245-4426-8CC3-E3CF0D52E04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97529602"/>
              </p:ext>
            </p:extLst>
          </p:nvPr>
        </p:nvGraphicFramePr>
        <p:xfrm>
          <a:off x="1332200" y="2971812"/>
          <a:ext cx="6479600" cy="26685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52" name="CS ChemDraw Drawing" r:id="rId3" imgW="1752650" imgH="728662" progId="ChemDraw.Document.4.5">
                  <p:embed/>
                </p:oleObj>
              </mc:Choice>
              <mc:Fallback>
                <p:oleObj name="CS ChemDraw Drawing" r:id="rId3" imgW="1752650" imgH="728662" progId="ChemDraw.Document.4.5">
                  <p:embed/>
                  <p:pic>
                    <p:nvPicPr>
                      <p:cNvPr id="8196" name="Object 4">
                        <a:extLst>
                          <a:ext uri="{FF2B5EF4-FFF2-40B4-BE49-F238E27FC236}">
                            <a16:creationId xmlns:a16="http://schemas.microsoft.com/office/drawing/2014/main" id="{F1615DD2-4245-4426-8CC3-E3CF0D52E04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2200" y="2971812"/>
                        <a:ext cx="6479600" cy="266857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49" name="日期占位符 1">
            <a:extLst>
              <a:ext uri="{FF2B5EF4-FFF2-40B4-BE49-F238E27FC236}">
                <a16:creationId xmlns:a16="http://schemas.microsoft.com/office/drawing/2014/main" id="{3C596B78-28B5-4AAE-8466-BE2C8A6DEA96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F30FC0EB-0CA2-4F12-9968-0D51D3C29448}" type="datetime11">
              <a:rPr lang="zh-CN" altLang="en-US" smtClean="0"/>
              <a:t>18:38:26</a:t>
            </a:fld>
            <a:endParaRPr lang="en-US" altLang="zh-CN"/>
          </a:p>
        </p:txBody>
      </p:sp>
      <p:sp>
        <p:nvSpPr>
          <p:cNvPr id="6150" name="灯片编号占位符 2">
            <a:extLst>
              <a:ext uri="{FF2B5EF4-FFF2-40B4-BE49-F238E27FC236}">
                <a16:creationId xmlns:a16="http://schemas.microsoft.com/office/drawing/2014/main" id="{9EB3186F-A84B-4159-9B6C-F13F6090AB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3CEB9C24-A2A3-42CF-BCF3-B8976E3ED6D0}" type="slidenum">
              <a:rPr lang="en-US" altLang="zh-CN"/>
              <a:pPr/>
              <a:t>55</a:t>
            </a:fld>
            <a:endParaRPr lang="en-US" altLang="zh-CN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1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1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5" grpId="0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BEB3E9C2-D45E-4A91-80CF-3EBAF43B41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A10AF-B64A-48DB-9147-2A7CD23AAEE5}" type="datetime11">
              <a:rPr lang="zh-CN" altLang="en-US" smtClean="0"/>
              <a:t>18:38:26</a:t>
            </a:fld>
            <a:endParaRPr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E92A79BF-765A-4ABE-817B-078EEDFE48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379CA-290F-4386-B024-4CDB787C03D0}" type="slidenum">
              <a:rPr lang="zh-CN" altLang="en-US" smtClean="0"/>
              <a:t>56</a:t>
            </a:fld>
            <a:endParaRPr lang="zh-CN" altLang="en-US"/>
          </a:p>
        </p:txBody>
      </p:sp>
      <p:sp>
        <p:nvSpPr>
          <p:cNvPr id="4" name="矩形 8">
            <a:extLst>
              <a:ext uri="{FF2B5EF4-FFF2-40B4-BE49-F238E27FC236}">
                <a16:creationId xmlns:a16="http://schemas.microsoft.com/office/drawing/2014/main" id="{BF26A99D-6A81-4847-8FCF-23878ABC43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" y="533476"/>
            <a:ext cx="4891083" cy="5226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457200" indent="-4572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5000"/>
              </a:lnSpc>
              <a:spcBef>
                <a:spcPct val="25000"/>
              </a:spcBef>
              <a:buFont typeface="Wingdings" panose="05000000000000000000" pitchFamily="2" charset="2"/>
              <a:buChar char="Ø"/>
            </a:pPr>
            <a:r>
              <a:rPr lang="en-US" altLang="zh-CN" sz="2500" b="1" dirty="0">
                <a:solidFill>
                  <a:schemeClr val="tx2"/>
                </a:solidFill>
              </a:rPr>
              <a:t>2.2</a:t>
            </a:r>
            <a:r>
              <a:rPr lang="en-US" altLang="zh-CN" sz="2400" b="1" dirty="0">
                <a:solidFill>
                  <a:schemeClr val="tx2"/>
                </a:solidFill>
                <a:latin typeface="Arial" pitchFamily="34" charset="0"/>
              </a:rPr>
              <a:t>.1b</a:t>
            </a:r>
            <a:r>
              <a:rPr lang="en-US" altLang="zh-CN" sz="2500" b="1" dirty="0">
                <a:solidFill>
                  <a:schemeClr val="tx2"/>
                </a:solidFill>
              </a:rPr>
              <a:t> Nomenclature — </a:t>
            </a:r>
            <a:r>
              <a:rPr lang="zh-CN" altLang="en-US" sz="2500" b="1" dirty="0">
                <a:solidFill>
                  <a:schemeClr val="tx2"/>
                </a:solidFill>
              </a:rPr>
              <a:t>命名</a:t>
            </a:r>
            <a:endParaRPr lang="zh-CN" altLang="en-US" sz="2500" dirty="0"/>
          </a:p>
        </p:txBody>
      </p:sp>
      <p:sp>
        <p:nvSpPr>
          <p:cNvPr id="5" name="Text Box 5">
            <a:extLst>
              <a:ext uri="{FF2B5EF4-FFF2-40B4-BE49-F238E27FC236}">
                <a16:creationId xmlns:a16="http://schemas.microsoft.com/office/drawing/2014/main" id="{A452337F-FA89-439B-9E11-6562A6FD1E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563" y="1254201"/>
            <a:ext cx="1112837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b="1">
                <a:solidFill>
                  <a:srgbClr val="660033"/>
                </a:solidFill>
                <a:ea typeface="黑体" panose="02010609060101010101" pitchFamily="49" charset="-122"/>
              </a:rPr>
              <a:t>单环：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3B810438-23FD-437B-96AD-FDCD8E2C36DC}"/>
              </a:ext>
            </a:extLst>
          </p:cNvPr>
          <p:cNvSpPr txBox="1">
            <a:spLocks noChangeArrowheads="1"/>
          </p:cNvSpPr>
          <p:nvPr/>
        </p:nvSpPr>
        <p:spPr>
          <a:xfrm>
            <a:off x="161926" y="1643139"/>
            <a:ext cx="8799512" cy="1695450"/>
          </a:xfrm>
          <a:prstGeom prst="rect">
            <a:avLst/>
          </a:prstGeom>
        </p:spPr>
        <p:txBody>
          <a:bodyPr/>
          <a:lstStyle>
            <a:lvl1pPr marL="271463" indent="-2714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defRPr sz="2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39763" indent="-2460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itchFamily="18" charset="2"/>
              <a:buChar char="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912813" indent="-2460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 2" pitchFamily="18" charset="2"/>
              <a:buChar char=""/>
              <a:defRPr sz="2100">
                <a:solidFill>
                  <a:schemeClr val="tx1"/>
                </a:solidFill>
                <a:latin typeface="+mn-lt"/>
                <a:ea typeface="+mn-ea"/>
              </a:defRPr>
            </a:lvl3pPr>
            <a:lvl4pPr marL="1185863" indent="-2079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65000"/>
              <a:buFont typeface="Wingdings 2" pitchFamily="18" charset="2"/>
              <a:buChar char="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462088" indent="-2079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itchFamily="18" charset="2"/>
              <a:buChar char="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1919288" indent="-2079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itchFamily="18" charset="2"/>
              <a:buChar char="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376488" indent="-2079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itchFamily="18" charset="2"/>
              <a:buChar char="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2833688" indent="-2079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itchFamily="18" charset="2"/>
              <a:buChar char="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290888" indent="-2079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itchFamily="18" charset="2"/>
              <a:buChar char="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eaLnBrk="1" hangingPunct="1">
              <a:lnSpc>
                <a:spcPct val="150000"/>
              </a:lnSpc>
              <a:buFont typeface="Wingdings 2" pitchFamily="18" charset="2"/>
              <a:buNone/>
              <a:defRPr/>
            </a:pPr>
            <a:r>
              <a:rPr lang="en-US" altLang="zh-CN" sz="2200" b="1" dirty="0">
                <a:solidFill>
                  <a:schemeClr val="tx2"/>
                </a:solidFill>
                <a:latin typeface="Arial" pitchFamily="34" charset="0"/>
              </a:rPr>
              <a:t>1</a:t>
            </a:r>
            <a:r>
              <a:rPr lang="zh-CN" altLang="en-US" sz="2200" b="1" dirty="0">
                <a:solidFill>
                  <a:schemeClr val="tx2"/>
                </a:solidFill>
                <a:latin typeface="Arial" pitchFamily="34" charset="0"/>
              </a:rPr>
              <a:t>、没有取代基</a:t>
            </a:r>
            <a:r>
              <a:rPr lang="en-US" altLang="zh-CN" sz="2200" b="1" dirty="0">
                <a:solidFill>
                  <a:schemeClr val="tx2"/>
                </a:solidFill>
                <a:latin typeface="Arial" pitchFamily="34" charset="0"/>
              </a:rPr>
              <a:t>: </a:t>
            </a:r>
            <a:r>
              <a:rPr lang="zh-CN" altLang="en-US" sz="2200" b="1" dirty="0">
                <a:solidFill>
                  <a:schemeClr val="tx2"/>
                </a:solidFill>
                <a:latin typeface="Arial" pitchFamily="34" charset="0"/>
              </a:rPr>
              <a:t>在相应烷烃名称前加“环</a:t>
            </a:r>
            <a:r>
              <a:rPr lang="en-US" altLang="zh-CN" sz="2200" b="1" dirty="0">
                <a:solidFill>
                  <a:schemeClr val="tx2"/>
                </a:solidFill>
                <a:latin typeface="Arial" pitchFamily="34" charset="0"/>
              </a:rPr>
              <a:t>(</a:t>
            </a:r>
            <a:r>
              <a:rPr lang="en-US" altLang="zh-CN" sz="2200" b="1" dirty="0" err="1">
                <a:solidFill>
                  <a:schemeClr val="tx2"/>
                </a:solidFill>
                <a:latin typeface="Arial" pitchFamily="34" charset="0"/>
              </a:rPr>
              <a:t>cyclo</a:t>
            </a:r>
            <a:r>
              <a:rPr lang="en-US" altLang="zh-CN" sz="2200" b="1" dirty="0">
                <a:solidFill>
                  <a:schemeClr val="tx2"/>
                </a:solidFill>
                <a:latin typeface="Arial" pitchFamily="34" charset="0"/>
              </a:rPr>
              <a:t>)”</a:t>
            </a:r>
            <a:br>
              <a:rPr lang="en-US" altLang="zh-CN" sz="2200" b="1" dirty="0">
                <a:solidFill>
                  <a:schemeClr val="tx2"/>
                </a:solidFill>
                <a:latin typeface="Arial" pitchFamily="34" charset="0"/>
              </a:rPr>
            </a:br>
            <a:r>
              <a:rPr lang="en-US" altLang="zh-CN" sz="2200" b="1" dirty="0">
                <a:solidFill>
                  <a:schemeClr val="tx2"/>
                </a:solidFill>
                <a:latin typeface="Arial" pitchFamily="34" charset="0"/>
              </a:rPr>
              <a:t>2</a:t>
            </a:r>
            <a:r>
              <a:rPr lang="zh-CN" altLang="en-US" sz="2200" b="1" dirty="0">
                <a:solidFill>
                  <a:schemeClr val="tx2"/>
                </a:solidFill>
                <a:latin typeface="Arial" pitchFamily="34" charset="0"/>
              </a:rPr>
              <a:t>、</a:t>
            </a:r>
            <a:r>
              <a:rPr lang="zh-CN" altLang="en-US" sz="2200" b="1" dirty="0">
                <a:solidFill>
                  <a:srgbClr val="FF0000"/>
                </a:solidFill>
                <a:latin typeface="Arial" pitchFamily="34" charset="0"/>
              </a:rPr>
              <a:t>有取代基：</a:t>
            </a:r>
            <a:r>
              <a:rPr lang="zh-CN" altLang="en-US" sz="2200" b="1" dirty="0">
                <a:solidFill>
                  <a:schemeClr val="tx2"/>
                </a:solidFill>
                <a:latin typeface="Arial" pitchFamily="34" charset="0"/>
              </a:rPr>
              <a:t>取代基简单时以环为母体，取代基复杂时环做为取代基</a:t>
            </a:r>
          </a:p>
          <a:p>
            <a:pPr eaLnBrk="1" hangingPunct="1">
              <a:lnSpc>
                <a:spcPct val="150000"/>
              </a:lnSpc>
              <a:buFontTx/>
              <a:buNone/>
              <a:defRPr/>
            </a:pPr>
            <a:r>
              <a:rPr lang="en-US" altLang="zh-CN" sz="2200" b="1" dirty="0">
                <a:solidFill>
                  <a:schemeClr val="tx2"/>
                </a:solidFill>
                <a:latin typeface="Arial" pitchFamily="34" charset="0"/>
              </a:rPr>
              <a:t>3</a:t>
            </a:r>
            <a:r>
              <a:rPr lang="zh-CN" altLang="en-US" sz="2200" b="1" dirty="0">
                <a:solidFill>
                  <a:schemeClr val="tx2"/>
                </a:solidFill>
                <a:latin typeface="Arial" pitchFamily="34" charset="0"/>
              </a:rPr>
              <a:t>、有多个取代基时，编号遵循最低系列原则、顺序规则</a:t>
            </a:r>
          </a:p>
        </p:txBody>
      </p:sp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427BBDE9-877E-40EC-A34B-BCFB6581296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77802388"/>
              </p:ext>
            </p:extLst>
          </p:nvPr>
        </p:nvGraphicFramePr>
        <p:xfrm>
          <a:off x="533506" y="3624539"/>
          <a:ext cx="3629704" cy="11286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027" name="CS ChemDraw Drawing" r:id="rId3" imgW="3188002" imgH="990386" progId="ChemDraw.Document.6.0">
                  <p:embed/>
                </p:oleObj>
              </mc:Choice>
              <mc:Fallback>
                <p:oleObj name="CS ChemDraw Drawing" r:id="rId3" imgW="3188002" imgH="990386" progId="ChemDraw.Document.6.0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058D18F9-76A4-4C40-B8F7-5B32E25F1CF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506" y="3624539"/>
                        <a:ext cx="3629704" cy="112867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>
            <a:extLst>
              <a:ext uri="{FF2B5EF4-FFF2-40B4-BE49-F238E27FC236}">
                <a16:creationId xmlns:a16="http://schemas.microsoft.com/office/drawing/2014/main" id="{982628A1-8701-4638-8CA8-4FBE52F993E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78384583"/>
              </p:ext>
            </p:extLst>
          </p:nvPr>
        </p:nvGraphicFramePr>
        <p:xfrm>
          <a:off x="4692554" y="3624539"/>
          <a:ext cx="3716098" cy="11286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028" name="CS ChemDraw Drawing" r:id="rId5" imgW="3893627" imgH="1177720" progId="ChemDraw.Document.6.0">
                  <p:embed/>
                </p:oleObj>
              </mc:Choice>
              <mc:Fallback>
                <p:oleObj name="CS ChemDraw Drawing" r:id="rId5" imgW="3893627" imgH="1177720" progId="ChemDraw.Document.6.0">
                  <p:embed/>
                  <p:pic>
                    <p:nvPicPr>
                      <p:cNvPr id="51" name="对象 50">
                        <a:extLst>
                          <a:ext uri="{FF2B5EF4-FFF2-40B4-BE49-F238E27FC236}">
                            <a16:creationId xmlns:a16="http://schemas.microsoft.com/office/drawing/2014/main" id="{3CE83A50-DBDF-4D23-B425-D2C8BDBA7C1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92554" y="3624539"/>
                        <a:ext cx="3716098" cy="112867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>
            <a:extLst>
              <a:ext uri="{FF2B5EF4-FFF2-40B4-BE49-F238E27FC236}">
                <a16:creationId xmlns:a16="http://schemas.microsoft.com/office/drawing/2014/main" id="{925DFE3C-8BF3-4F46-8937-D5C372C620B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96548722"/>
              </p:ext>
            </p:extLst>
          </p:nvPr>
        </p:nvGraphicFramePr>
        <p:xfrm>
          <a:off x="1537775" y="5108450"/>
          <a:ext cx="6068450" cy="12160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029" name="CS ChemDraw Drawing" r:id="rId7" imgW="5960024" imgH="1189867" progId="ChemDraw.Document.6.0">
                  <p:embed/>
                </p:oleObj>
              </mc:Choice>
              <mc:Fallback>
                <p:oleObj name="CS ChemDraw Drawing" r:id="rId7" imgW="5960024" imgH="1189867" progId="ChemDraw.Document.6.0">
                  <p:embed/>
                  <p:pic>
                    <p:nvPicPr>
                      <p:cNvPr id="11" name="对象 10">
                        <a:extLst>
                          <a:ext uri="{FF2B5EF4-FFF2-40B4-BE49-F238E27FC236}">
                            <a16:creationId xmlns:a16="http://schemas.microsoft.com/office/drawing/2014/main" id="{AD68EF03-B359-4FF4-9059-8F35BE0CC6B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37775" y="5108450"/>
                        <a:ext cx="6068450" cy="121607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0353665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34C108E5-7F60-4DC9-8945-657EBA5A3A54}"/>
              </a:ext>
            </a:extLst>
          </p:cNvPr>
          <p:cNvGrpSpPr>
            <a:grpSpLocks/>
          </p:cNvGrpSpPr>
          <p:nvPr/>
        </p:nvGrpSpPr>
        <p:grpSpPr bwMode="auto">
          <a:xfrm>
            <a:off x="309563" y="304800"/>
            <a:ext cx="8453437" cy="3048000"/>
            <a:chOff x="309563" y="304800"/>
            <a:chExt cx="8453437" cy="3048000"/>
          </a:xfrm>
        </p:grpSpPr>
        <p:grpSp>
          <p:nvGrpSpPr>
            <p:cNvPr id="52231" name="Group 3">
              <a:extLst>
                <a:ext uri="{FF2B5EF4-FFF2-40B4-BE49-F238E27FC236}">
                  <a16:creationId xmlns:a16="http://schemas.microsoft.com/office/drawing/2014/main" id="{C513255E-8364-4EB0-A3C9-D65874089EB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9563" y="889000"/>
              <a:ext cx="4049712" cy="2006600"/>
              <a:chOff x="187" y="1168"/>
              <a:chExt cx="2551" cy="1264"/>
            </a:xfrm>
          </p:grpSpPr>
          <p:sp>
            <p:nvSpPr>
              <p:cNvPr id="52244" name="Text Box 4">
                <a:extLst>
                  <a:ext uri="{FF2B5EF4-FFF2-40B4-BE49-F238E27FC236}">
                    <a16:creationId xmlns:a16="http://schemas.microsoft.com/office/drawing/2014/main" id="{803DC36B-730D-4ACF-A265-9ABCE73ACCF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00" y="1763"/>
                <a:ext cx="510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kumimoji="1" lang="en-US" altLang="zh-CN" sz="2400">
                    <a:latin typeface="Times New Roman" panose="02020603050405020304" pitchFamily="18" charset="0"/>
                  </a:rPr>
                  <a:t>CH</a:t>
                </a:r>
                <a:r>
                  <a:rPr kumimoji="1" lang="en-US" altLang="zh-CN" sz="2400" baseline="-25000">
                    <a:latin typeface="Times New Roman" panose="02020603050405020304" pitchFamily="18" charset="0"/>
                  </a:rPr>
                  <a:t>3</a:t>
                </a:r>
                <a:endParaRPr kumimoji="1" lang="en-US" altLang="zh-CN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2245" name="AutoShape 5">
                <a:extLst>
                  <a:ext uri="{FF2B5EF4-FFF2-40B4-BE49-F238E27FC236}">
                    <a16:creationId xmlns:a16="http://schemas.microsoft.com/office/drawing/2014/main" id="{129F08BE-36E0-47E8-A505-3AF79776CE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4" y="1253"/>
                <a:ext cx="538" cy="482"/>
              </a:xfrm>
              <a:prstGeom prst="pentagon">
                <a:avLst/>
              </a:prstGeom>
              <a:noFill/>
              <a:ln w="381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52246" name="Line 6">
                <a:extLst>
                  <a:ext uri="{FF2B5EF4-FFF2-40B4-BE49-F238E27FC236}">
                    <a16:creationId xmlns:a16="http://schemas.microsoft.com/office/drawing/2014/main" id="{AE2711D8-C427-4974-B0A7-F534AD9414E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292" y="1281"/>
                <a:ext cx="199" cy="14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52247" name="Text Box 7">
                <a:extLst>
                  <a:ext uri="{FF2B5EF4-FFF2-40B4-BE49-F238E27FC236}">
                    <a16:creationId xmlns:a16="http://schemas.microsoft.com/office/drawing/2014/main" id="{F4906CD5-658A-4DF7-936D-35DE870BC4E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491" y="1168"/>
                <a:ext cx="879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kumimoji="1" lang="en-US" altLang="zh-CN" sz="2400">
                    <a:latin typeface="Times New Roman" panose="02020603050405020304" pitchFamily="18" charset="0"/>
                  </a:rPr>
                  <a:t>CH</a:t>
                </a:r>
                <a:r>
                  <a:rPr kumimoji="1" lang="en-US" altLang="zh-CN" sz="2400" baseline="-25000">
                    <a:latin typeface="Times New Roman" panose="02020603050405020304" pitchFamily="18" charset="0"/>
                  </a:rPr>
                  <a:t>2</a:t>
                </a:r>
                <a:r>
                  <a:rPr kumimoji="1" lang="en-US" altLang="zh-CN" sz="2400">
                    <a:latin typeface="Times New Roman" panose="02020603050405020304" pitchFamily="18" charset="0"/>
                  </a:rPr>
                  <a:t>CH</a:t>
                </a:r>
                <a:r>
                  <a:rPr kumimoji="1" lang="en-US" altLang="zh-CN" sz="2400" baseline="-25000">
                    <a:latin typeface="Times New Roman" panose="02020603050405020304" pitchFamily="18" charset="0"/>
                  </a:rPr>
                  <a:t>3</a:t>
                </a:r>
                <a:endParaRPr kumimoji="1" lang="en-US" altLang="zh-CN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2248" name="Line 8">
                <a:extLst>
                  <a:ext uri="{FF2B5EF4-FFF2-40B4-BE49-F238E27FC236}">
                    <a16:creationId xmlns:a16="http://schemas.microsoft.com/office/drawing/2014/main" id="{EEB1B502-A9D9-420D-A8A8-18CCAC303AD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69" y="1735"/>
                <a:ext cx="199" cy="14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52249" name="Text Box 9">
                <a:extLst>
                  <a:ext uri="{FF2B5EF4-FFF2-40B4-BE49-F238E27FC236}">
                    <a16:creationId xmlns:a16="http://schemas.microsoft.com/office/drawing/2014/main" id="{791008DA-2E62-42BE-91F6-A3E3EE157F2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87" y="2164"/>
                <a:ext cx="2551" cy="26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90000"/>
                  </a:lnSpc>
                  <a:spcBef>
                    <a:spcPct val="10000"/>
                  </a:spcBef>
                </a:pPr>
                <a:r>
                  <a:rPr kumimoji="1" lang="en-US" altLang="zh-CN" sz="2400">
                    <a:solidFill>
                      <a:schemeClr val="tx2"/>
                    </a:solidFill>
                    <a:latin typeface="Times New Roman" panose="02020603050405020304" pitchFamily="18" charset="0"/>
                  </a:rPr>
                  <a:t>1-</a:t>
                </a:r>
                <a:r>
                  <a:rPr kumimoji="1" lang="zh-CN" altLang="en-US" sz="2400">
                    <a:solidFill>
                      <a:schemeClr val="tx2"/>
                    </a:solidFill>
                    <a:latin typeface="Times New Roman" panose="02020603050405020304" pitchFamily="18" charset="0"/>
                  </a:rPr>
                  <a:t>甲基</a:t>
                </a:r>
                <a:r>
                  <a:rPr kumimoji="1" lang="en-US" altLang="zh-CN" sz="2400">
                    <a:solidFill>
                      <a:schemeClr val="tx2"/>
                    </a:solidFill>
                    <a:latin typeface="Times New Roman" panose="02020603050405020304" pitchFamily="18" charset="0"/>
                  </a:rPr>
                  <a:t>-3-</a:t>
                </a:r>
                <a:r>
                  <a:rPr kumimoji="1" lang="zh-CN" altLang="en-US" sz="2400">
                    <a:solidFill>
                      <a:schemeClr val="tx2"/>
                    </a:solidFill>
                    <a:latin typeface="Times New Roman" panose="02020603050405020304" pitchFamily="18" charset="0"/>
                  </a:rPr>
                  <a:t>乙基环戊烷</a:t>
                </a:r>
              </a:p>
            </p:txBody>
          </p:sp>
        </p:grpSp>
        <p:grpSp>
          <p:nvGrpSpPr>
            <p:cNvPr id="52232" name="Group 10">
              <a:extLst>
                <a:ext uri="{FF2B5EF4-FFF2-40B4-BE49-F238E27FC236}">
                  <a16:creationId xmlns:a16="http://schemas.microsoft.com/office/drawing/2014/main" id="{BA730F12-4360-45AE-8A0D-9D051E1992D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57738" y="304800"/>
              <a:ext cx="4005262" cy="3048000"/>
              <a:chOff x="2653" y="232"/>
              <a:chExt cx="2523" cy="1920"/>
            </a:xfrm>
          </p:grpSpPr>
          <p:grpSp>
            <p:nvGrpSpPr>
              <p:cNvPr id="52233" name="Group 11">
                <a:extLst>
                  <a:ext uri="{FF2B5EF4-FFF2-40B4-BE49-F238E27FC236}">
                    <a16:creationId xmlns:a16="http://schemas.microsoft.com/office/drawing/2014/main" id="{FE33B1FE-879A-4310-8785-0C9C4B455EE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107" y="232"/>
                <a:ext cx="2069" cy="1535"/>
                <a:chOff x="3249" y="374"/>
                <a:chExt cx="2069" cy="1535"/>
              </a:xfrm>
            </p:grpSpPr>
            <p:sp>
              <p:nvSpPr>
                <p:cNvPr id="52235" name="AutoShape 12">
                  <a:extLst>
                    <a:ext uri="{FF2B5EF4-FFF2-40B4-BE49-F238E27FC236}">
                      <a16:creationId xmlns:a16="http://schemas.microsoft.com/office/drawing/2014/main" id="{CDF7A3FD-849B-45A3-9F86-E4ED3AFA9F3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49" y="828"/>
                  <a:ext cx="595" cy="595"/>
                </a:xfrm>
                <a:prstGeom prst="octagon">
                  <a:avLst>
                    <a:gd name="adj" fmla="val 29287"/>
                  </a:avLst>
                </a:prstGeom>
                <a:noFill/>
                <a:ln w="381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52236" name="Line 13">
                  <a:extLst>
                    <a:ext uri="{FF2B5EF4-FFF2-40B4-BE49-F238E27FC236}">
                      <a16:creationId xmlns:a16="http://schemas.microsoft.com/office/drawing/2014/main" id="{C74E1DD7-6AD8-4563-8FE9-48A19BDBB34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844" y="856"/>
                  <a:ext cx="142" cy="142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52237" name="Line 14">
                  <a:extLst>
                    <a:ext uri="{FF2B5EF4-FFF2-40B4-BE49-F238E27FC236}">
                      <a16:creationId xmlns:a16="http://schemas.microsoft.com/office/drawing/2014/main" id="{DCF96837-4BDA-4F9B-A170-879DA1E79FF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674" y="629"/>
                  <a:ext cx="0" cy="199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52238" name="Line 15">
                  <a:extLst>
                    <a:ext uri="{FF2B5EF4-FFF2-40B4-BE49-F238E27FC236}">
                      <a16:creationId xmlns:a16="http://schemas.microsoft.com/office/drawing/2014/main" id="{843D28BC-4F16-417B-AC7A-4C693B2F0B1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674" y="1423"/>
                  <a:ext cx="0" cy="227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52239" name="Line 16">
                  <a:extLst>
                    <a:ext uri="{FF2B5EF4-FFF2-40B4-BE49-F238E27FC236}">
                      <a16:creationId xmlns:a16="http://schemas.microsoft.com/office/drawing/2014/main" id="{09A19878-8CF4-4997-BBB2-8579CF3C267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844" y="1253"/>
                  <a:ext cx="142" cy="142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52240" name="Text Box 17">
                  <a:extLst>
                    <a:ext uri="{FF2B5EF4-FFF2-40B4-BE49-F238E27FC236}">
                      <a16:creationId xmlns:a16="http://schemas.microsoft.com/office/drawing/2014/main" id="{623F8E35-AAD9-43E7-BBE0-20E69D77A8E6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532" y="374"/>
                  <a:ext cx="510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r>
                    <a:rPr kumimoji="1" lang="en-US" altLang="zh-CN" sz="2400">
                      <a:latin typeface="Times New Roman" panose="02020603050405020304" pitchFamily="18" charset="0"/>
                    </a:rPr>
                    <a:t>CH</a:t>
                  </a:r>
                  <a:r>
                    <a:rPr kumimoji="1" lang="en-US" altLang="zh-CN" sz="2400" baseline="-25000">
                      <a:latin typeface="Times New Roman" panose="02020603050405020304" pitchFamily="18" charset="0"/>
                    </a:rPr>
                    <a:t>3</a:t>
                  </a:r>
                  <a:endParaRPr kumimoji="1" lang="en-US" altLang="zh-CN" sz="24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52241" name="Text Box 18">
                  <a:extLst>
                    <a:ext uri="{FF2B5EF4-FFF2-40B4-BE49-F238E27FC236}">
                      <a16:creationId xmlns:a16="http://schemas.microsoft.com/office/drawing/2014/main" id="{02E99038-731E-4AEA-9830-5F69727A278E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929" y="657"/>
                  <a:ext cx="510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r>
                    <a:rPr kumimoji="1" lang="en-US" altLang="zh-CN" sz="2400">
                      <a:latin typeface="Times New Roman" panose="02020603050405020304" pitchFamily="18" charset="0"/>
                    </a:rPr>
                    <a:t>CH</a:t>
                  </a:r>
                  <a:r>
                    <a:rPr kumimoji="1" lang="en-US" altLang="zh-CN" sz="2400" baseline="-25000">
                      <a:latin typeface="Times New Roman" panose="02020603050405020304" pitchFamily="18" charset="0"/>
                    </a:rPr>
                    <a:t>3</a:t>
                  </a:r>
                  <a:endParaRPr kumimoji="1" lang="en-US" altLang="zh-CN" sz="24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52242" name="Text Box 19">
                  <a:extLst>
                    <a:ext uri="{FF2B5EF4-FFF2-40B4-BE49-F238E27FC236}">
                      <a16:creationId xmlns:a16="http://schemas.microsoft.com/office/drawing/2014/main" id="{6D44B446-AFBC-4886-9D28-4391B9810D88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560" y="1621"/>
                  <a:ext cx="510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r>
                    <a:rPr kumimoji="1" lang="en-US" altLang="zh-CN" sz="2400">
                      <a:latin typeface="Times New Roman" panose="02020603050405020304" pitchFamily="18" charset="0"/>
                    </a:rPr>
                    <a:t>CH</a:t>
                  </a:r>
                  <a:r>
                    <a:rPr kumimoji="1" lang="en-US" altLang="zh-CN" sz="2400" baseline="-25000">
                      <a:latin typeface="Times New Roman" panose="02020603050405020304" pitchFamily="18" charset="0"/>
                    </a:rPr>
                    <a:t>3</a:t>
                  </a:r>
                  <a:endParaRPr kumimoji="1" lang="en-US" altLang="zh-CN" sz="24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52243" name="Text Box 20">
                  <a:extLst>
                    <a:ext uri="{FF2B5EF4-FFF2-40B4-BE49-F238E27FC236}">
                      <a16:creationId xmlns:a16="http://schemas.microsoft.com/office/drawing/2014/main" id="{7195764A-9276-4DC3-805F-DCE965038BFF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958" y="1281"/>
                  <a:ext cx="1360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r>
                    <a:rPr kumimoji="1" lang="en-US" altLang="zh-CN" sz="2400">
                      <a:latin typeface="Times New Roman" panose="02020603050405020304" pitchFamily="18" charset="0"/>
                    </a:rPr>
                    <a:t>CH</a:t>
                  </a:r>
                  <a:r>
                    <a:rPr kumimoji="1" lang="en-US" altLang="zh-CN" sz="2400" baseline="-25000">
                      <a:latin typeface="Times New Roman" panose="02020603050405020304" pitchFamily="18" charset="0"/>
                    </a:rPr>
                    <a:t>2</a:t>
                  </a:r>
                  <a:r>
                    <a:rPr kumimoji="1" lang="en-US" altLang="zh-CN" sz="2400">
                      <a:latin typeface="Times New Roman" panose="02020603050405020304" pitchFamily="18" charset="0"/>
                    </a:rPr>
                    <a:t>CH(CH</a:t>
                  </a:r>
                  <a:r>
                    <a:rPr kumimoji="1" lang="en-US" altLang="zh-CN" sz="2400" baseline="-25000">
                      <a:latin typeface="Times New Roman" panose="02020603050405020304" pitchFamily="18" charset="0"/>
                    </a:rPr>
                    <a:t>3</a:t>
                  </a:r>
                  <a:r>
                    <a:rPr kumimoji="1" lang="en-US" altLang="zh-CN" sz="2400">
                      <a:latin typeface="Times New Roman" panose="02020603050405020304" pitchFamily="18" charset="0"/>
                    </a:rPr>
                    <a:t>)</a:t>
                  </a:r>
                  <a:r>
                    <a:rPr kumimoji="1" lang="en-US" altLang="zh-CN" sz="2400" baseline="-25000">
                      <a:latin typeface="Times New Roman" panose="02020603050405020304" pitchFamily="18" charset="0"/>
                    </a:rPr>
                    <a:t>2</a:t>
                  </a:r>
                  <a:endParaRPr kumimoji="1" lang="en-US" altLang="zh-CN" sz="2400">
                    <a:latin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52234" name="Text Box 21">
                <a:extLst>
                  <a:ext uri="{FF2B5EF4-FFF2-40B4-BE49-F238E27FC236}">
                    <a16:creationId xmlns:a16="http://schemas.microsoft.com/office/drawing/2014/main" id="{B173ADDB-66EF-4053-9211-C820715EB5E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653" y="1884"/>
                <a:ext cx="2523" cy="26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90000"/>
                  </a:lnSpc>
                  <a:spcBef>
                    <a:spcPct val="10000"/>
                  </a:spcBef>
                </a:pPr>
                <a:r>
                  <a:rPr kumimoji="1" lang="en-US" altLang="zh-CN" sz="2400">
                    <a:solidFill>
                      <a:schemeClr val="tx2"/>
                    </a:solidFill>
                    <a:latin typeface="Times New Roman" panose="02020603050405020304" pitchFamily="18" charset="0"/>
                  </a:rPr>
                  <a:t>1,2,4-</a:t>
                </a:r>
                <a:r>
                  <a:rPr kumimoji="1" lang="zh-CN" altLang="en-US" sz="2400">
                    <a:solidFill>
                      <a:schemeClr val="tx2"/>
                    </a:solidFill>
                    <a:latin typeface="Times New Roman" panose="02020603050405020304" pitchFamily="18" charset="0"/>
                  </a:rPr>
                  <a:t>三甲基</a:t>
                </a:r>
                <a:r>
                  <a:rPr kumimoji="1" lang="en-US" altLang="zh-CN" sz="2400">
                    <a:solidFill>
                      <a:schemeClr val="tx2"/>
                    </a:solidFill>
                    <a:latin typeface="Times New Roman" panose="02020603050405020304" pitchFamily="18" charset="0"/>
                  </a:rPr>
                  <a:t>-3-</a:t>
                </a:r>
                <a:r>
                  <a:rPr kumimoji="1" lang="zh-CN" altLang="en-US" sz="2400">
                    <a:solidFill>
                      <a:schemeClr val="tx2"/>
                    </a:solidFill>
                    <a:latin typeface="Times New Roman" panose="02020603050405020304" pitchFamily="18" charset="0"/>
                  </a:rPr>
                  <a:t>异丁基环辛烷</a:t>
                </a:r>
              </a:p>
            </p:txBody>
          </p:sp>
        </p:grpSp>
      </p:grpSp>
      <p:sp>
        <p:nvSpPr>
          <p:cNvPr id="52230" name="TextBox 23">
            <a:extLst>
              <a:ext uri="{FF2B5EF4-FFF2-40B4-BE49-F238E27FC236}">
                <a16:creationId xmlns:a16="http://schemas.microsoft.com/office/drawing/2014/main" id="{E9314389-6423-4E77-9D92-C452BE0F48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86488" y="5867400"/>
            <a:ext cx="158591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="1" dirty="0"/>
              <a:t>作为取代基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BBBC885-6376-4575-A397-2FE2708DCE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277"/>
          <a:stretch/>
        </p:blipFill>
        <p:spPr>
          <a:xfrm>
            <a:off x="267351" y="3809990"/>
            <a:ext cx="8609298" cy="2080943"/>
          </a:xfrm>
          <a:prstGeom prst="rect">
            <a:avLst/>
          </a:prstGeom>
        </p:spPr>
      </p:pic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005FFE2-B94F-4152-9A68-BB29472F6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F9EB09-9EAC-4D06-B86C-0F80BADFBFB2}" type="datetime11">
              <a:rPr lang="zh-CN" altLang="en-US" smtClean="0"/>
              <a:t>18:38:26</a:t>
            </a:fld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20F4921-62F5-4CE6-8B2D-7E361C272C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379CA-290F-4386-B024-4CDB787C03D0}" type="slidenum">
              <a:rPr lang="zh-CN" altLang="en-US" smtClean="0"/>
              <a:t>57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Text Box 5">
            <a:extLst>
              <a:ext uri="{FF2B5EF4-FFF2-40B4-BE49-F238E27FC236}">
                <a16:creationId xmlns:a16="http://schemas.microsoft.com/office/drawing/2014/main" id="{9D755934-D206-479C-A5DE-96AFD76EE7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1800" y="915988"/>
            <a:ext cx="14224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b="1">
                <a:solidFill>
                  <a:srgbClr val="660033"/>
                </a:solidFill>
                <a:ea typeface="黑体" panose="02010609060101010101" pitchFamily="49" charset="-122"/>
              </a:rPr>
              <a:t>螺环烃：</a:t>
            </a:r>
          </a:p>
        </p:txBody>
      </p:sp>
      <p:sp>
        <p:nvSpPr>
          <p:cNvPr id="4" name="Text Box 4">
            <a:extLst>
              <a:ext uri="{FF2B5EF4-FFF2-40B4-BE49-F238E27FC236}">
                <a16:creationId xmlns:a16="http://schemas.microsoft.com/office/drawing/2014/main" id="{B22C3C68-AF0A-409E-B75A-D24BAD00AF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7994" y="1524000"/>
            <a:ext cx="5943490" cy="2843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b="1" dirty="0">
                <a:solidFill>
                  <a:schemeClr val="tx2"/>
                </a:solidFill>
                <a:latin typeface="Times New Roman" panose="02020603050405020304" pitchFamily="18" charset="0"/>
                <a:ea typeface="黑体" pitchFamily="2" charset="-122"/>
              </a:rPr>
              <a:t>1</a:t>
            </a:r>
            <a:r>
              <a:rPr lang="zh-CN" altLang="en-US" b="1" dirty="0">
                <a:solidFill>
                  <a:schemeClr val="tx2"/>
                </a:solidFill>
                <a:latin typeface="Times New Roman" panose="02020603050405020304" pitchFamily="18" charset="0"/>
                <a:ea typeface="黑体" pitchFamily="2" charset="-122"/>
              </a:rPr>
              <a:t>）选母体：根据成环的总碳原子数，称为“螺某烷”。</a:t>
            </a:r>
          </a:p>
          <a:p>
            <a:pPr>
              <a:spcBef>
                <a:spcPct val="50000"/>
              </a:spcBef>
              <a:defRPr/>
            </a:pPr>
            <a:r>
              <a:rPr lang="en-US" b="1" dirty="0">
                <a:solidFill>
                  <a:schemeClr val="tx2"/>
                </a:solidFill>
                <a:latin typeface="Times New Roman" panose="02020603050405020304" pitchFamily="18" charset="0"/>
                <a:ea typeface="黑体" pitchFamily="2" charset="-122"/>
              </a:rPr>
              <a:t>2</a:t>
            </a:r>
            <a:r>
              <a:rPr lang="zh-CN" altLang="en-US" b="1" dirty="0">
                <a:solidFill>
                  <a:schemeClr val="tx2"/>
                </a:solidFill>
                <a:latin typeface="Times New Roman" panose="02020603050405020304" pitchFamily="18" charset="0"/>
                <a:ea typeface="黑体" pitchFamily="2" charset="-122"/>
              </a:rPr>
              <a:t>）编号：从小环开始；从第一个非螺原子开始。</a:t>
            </a:r>
          </a:p>
          <a:p>
            <a:pPr>
              <a:spcBef>
                <a:spcPct val="50000"/>
              </a:spcBef>
              <a:defRPr/>
            </a:pPr>
            <a:r>
              <a:rPr lang="en-US" b="1" dirty="0">
                <a:solidFill>
                  <a:schemeClr val="tx2"/>
                </a:solidFill>
                <a:latin typeface="Times New Roman" panose="02020603050405020304" pitchFamily="18" charset="0"/>
                <a:ea typeface="黑体" pitchFamily="2" charset="-122"/>
              </a:rPr>
              <a:t>3</a:t>
            </a:r>
            <a:r>
              <a:rPr lang="zh-CN" altLang="en-US" b="1" dirty="0">
                <a:solidFill>
                  <a:schemeClr val="tx2"/>
                </a:solidFill>
                <a:latin typeface="Times New Roman" panose="02020603050405020304" pitchFamily="18" charset="0"/>
                <a:ea typeface="黑体" pitchFamily="2" charset="-122"/>
              </a:rPr>
              <a:t>）书写：先写词头“螺”</a:t>
            </a:r>
          </a:p>
          <a:p>
            <a:pPr>
              <a:spcBef>
                <a:spcPct val="50000"/>
              </a:spcBef>
              <a:defRPr/>
            </a:pPr>
            <a:r>
              <a:rPr lang="zh-CN" altLang="en-US" b="1" dirty="0">
                <a:solidFill>
                  <a:schemeClr val="tx2"/>
                </a:solidFill>
                <a:latin typeface="Times New Roman" panose="02020603050405020304" pitchFamily="18" charset="0"/>
                <a:ea typeface="黑体" pitchFamily="2" charset="-122"/>
              </a:rPr>
              <a:t>                 方括号内沿着编号方向写出每个环中除螺原子</a:t>
            </a:r>
          </a:p>
          <a:p>
            <a:pPr>
              <a:spcBef>
                <a:spcPct val="50000"/>
              </a:spcBef>
              <a:defRPr/>
            </a:pPr>
            <a:r>
              <a:rPr lang="zh-CN" altLang="en-US" b="1" dirty="0">
                <a:solidFill>
                  <a:schemeClr val="tx2"/>
                </a:solidFill>
                <a:latin typeface="Times New Roman" panose="02020603050405020304" pitchFamily="18" charset="0"/>
                <a:ea typeface="黑体" pitchFamily="2" charset="-122"/>
              </a:rPr>
              <a:t>                         外的每个环的碳原子数</a:t>
            </a:r>
          </a:p>
          <a:p>
            <a:pPr>
              <a:spcBef>
                <a:spcPct val="50000"/>
              </a:spcBef>
              <a:defRPr/>
            </a:pPr>
            <a:r>
              <a:rPr lang="zh-CN" altLang="en-US" b="1" dirty="0">
                <a:solidFill>
                  <a:schemeClr val="tx2"/>
                </a:solidFill>
                <a:latin typeface="Times New Roman" panose="02020603050405020304" pitchFamily="18" charset="0"/>
                <a:ea typeface="黑体" pitchFamily="2" charset="-122"/>
              </a:rPr>
              <a:t>                 数字之间用圆点隔开</a:t>
            </a:r>
          </a:p>
          <a:p>
            <a:pPr>
              <a:spcBef>
                <a:spcPct val="50000"/>
              </a:spcBef>
              <a:defRPr/>
            </a:pPr>
            <a:r>
              <a:rPr lang="zh-CN" altLang="en-US" b="1" dirty="0">
                <a:solidFill>
                  <a:schemeClr val="tx2"/>
                </a:solidFill>
                <a:latin typeface="Times New Roman" panose="02020603050405020304" pitchFamily="18" charset="0"/>
                <a:ea typeface="黑体" pitchFamily="2" charset="-122"/>
              </a:rPr>
              <a:t>                 最后写出包括螺原子在内碳原子数的烷烃名称</a:t>
            </a:r>
            <a:endParaRPr lang="zh-CN" altLang="en-US" b="1" dirty="0">
              <a:solidFill>
                <a:srgbClr val="663300"/>
              </a:solidFill>
              <a:latin typeface="Times New Roman" panose="02020603050405020304" pitchFamily="18" charset="0"/>
              <a:ea typeface="黑体" pitchFamily="2" charset="-122"/>
            </a:endParaRPr>
          </a:p>
        </p:txBody>
      </p:sp>
      <p:graphicFrame>
        <p:nvGraphicFramePr>
          <p:cNvPr id="53252" name="Object 5">
            <a:extLst>
              <a:ext uri="{FF2B5EF4-FFF2-40B4-BE49-F238E27FC236}">
                <a16:creationId xmlns:a16="http://schemas.microsoft.com/office/drawing/2014/main" id="{E5BD0258-1D51-4FD9-8F6F-11626449269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14400" y="3124200"/>
          <a:ext cx="2286000" cy="1128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344" r:id="rId3" imgW="1117600" imgH="548640" progId="ChemDraw.Document.6.0">
                  <p:embed/>
                </p:oleObj>
              </mc:Choice>
              <mc:Fallback>
                <p:oleObj r:id="rId3" imgW="1117600" imgH="548640" progId="ChemDraw.Document.6.0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3124200"/>
                        <a:ext cx="2286000" cy="1128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 Box 6">
            <a:extLst>
              <a:ext uri="{FF2B5EF4-FFF2-40B4-BE49-F238E27FC236}">
                <a16:creationId xmlns:a16="http://schemas.microsoft.com/office/drawing/2014/main" id="{DDEB1B53-270A-48E0-BAC4-7580697B89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7800" y="2743200"/>
            <a:ext cx="457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b="1">
                <a:solidFill>
                  <a:srgbClr val="CC3300"/>
                </a:solidFill>
                <a:ea typeface="黑体" panose="02010609060101010101" pitchFamily="49" charset="-122"/>
              </a:rPr>
              <a:t>1</a:t>
            </a:r>
          </a:p>
        </p:txBody>
      </p:sp>
      <p:sp>
        <p:nvSpPr>
          <p:cNvPr id="7" name="Text Box 7">
            <a:extLst>
              <a:ext uri="{FF2B5EF4-FFF2-40B4-BE49-F238E27FC236}">
                <a16:creationId xmlns:a16="http://schemas.microsoft.com/office/drawing/2014/main" id="{5BB27070-7F94-4D35-8DFC-83D0660828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3200400"/>
            <a:ext cx="304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lang="zh-CN" altLang="en-US" sz="2400">
              <a:ea typeface="黑体" panose="02010609060101010101" pitchFamily="49" charset="-122"/>
            </a:endParaRPr>
          </a:p>
        </p:txBody>
      </p:sp>
      <p:sp>
        <p:nvSpPr>
          <p:cNvPr id="8" name="Text Box 8">
            <a:extLst>
              <a:ext uri="{FF2B5EF4-FFF2-40B4-BE49-F238E27FC236}">
                <a16:creationId xmlns:a16="http://schemas.microsoft.com/office/drawing/2014/main" id="{C9C2F9B4-09B4-495F-9560-6C81AF08F2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3124200"/>
            <a:ext cx="457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b="1">
                <a:solidFill>
                  <a:srgbClr val="CC3300"/>
                </a:solidFill>
                <a:ea typeface="黑体" panose="02010609060101010101" pitchFamily="49" charset="-122"/>
              </a:rPr>
              <a:t>2</a:t>
            </a:r>
          </a:p>
        </p:txBody>
      </p:sp>
      <p:sp>
        <p:nvSpPr>
          <p:cNvPr id="9" name="Text Box 9">
            <a:extLst>
              <a:ext uri="{FF2B5EF4-FFF2-40B4-BE49-F238E27FC236}">
                <a16:creationId xmlns:a16="http://schemas.microsoft.com/office/drawing/2014/main" id="{E4337067-5C6B-4CEA-A9EF-C655282BA7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3886200"/>
            <a:ext cx="457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b="1">
                <a:solidFill>
                  <a:srgbClr val="CC3300"/>
                </a:solidFill>
                <a:ea typeface="黑体" panose="02010609060101010101" pitchFamily="49" charset="-122"/>
              </a:rPr>
              <a:t>3</a:t>
            </a:r>
          </a:p>
        </p:txBody>
      </p:sp>
      <p:sp>
        <p:nvSpPr>
          <p:cNvPr id="10" name="Text Box 10">
            <a:extLst>
              <a:ext uri="{FF2B5EF4-FFF2-40B4-BE49-F238E27FC236}">
                <a16:creationId xmlns:a16="http://schemas.microsoft.com/office/drawing/2014/main" id="{11333B9F-8AC7-425F-943D-8BF9C0A207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7800" y="4267200"/>
            <a:ext cx="3048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b="1">
                <a:solidFill>
                  <a:srgbClr val="CC3300"/>
                </a:solidFill>
                <a:ea typeface="黑体" panose="02010609060101010101" pitchFamily="49" charset="-122"/>
              </a:rPr>
              <a:t>4</a:t>
            </a:r>
          </a:p>
        </p:txBody>
      </p:sp>
      <p:sp>
        <p:nvSpPr>
          <p:cNvPr id="11" name="Text Box 11">
            <a:extLst>
              <a:ext uri="{FF2B5EF4-FFF2-40B4-BE49-F238E27FC236}">
                <a16:creationId xmlns:a16="http://schemas.microsoft.com/office/drawing/2014/main" id="{C1D9677B-5909-4135-BD12-826E394BB4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2600" y="3200400"/>
            <a:ext cx="457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b="1">
                <a:solidFill>
                  <a:srgbClr val="CC3300"/>
                </a:solidFill>
                <a:ea typeface="黑体" panose="02010609060101010101" pitchFamily="49" charset="-122"/>
              </a:rPr>
              <a:t>5</a:t>
            </a:r>
          </a:p>
        </p:txBody>
      </p:sp>
      <p:sp>
        <p:nvSpPr>
          <p:cNvPr id="12" name="Text Box 12">
            <a:extLst>
              <a:ext uri="{FF2B5EF4-FFF2-40B4-BE49-F238E27FC236}">
                <a16:creationId xmlns:a16="http://schemas.microsoft.com/office/drawing/2014/main" id="{DD71F58A-0DAB-40BE-9319-FF480CC520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7400" y="2743200"/>
            <a:ext cx="457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b="1">
                <a:solidFill>
                  <a:srgbClr val="CC3300"/>
                </a:solidFill>
                <a:ea typeface="黑体" panose="02010609060101010101" pitchFamily="49" charset="-122"/>
              </a:rPr>
              <a:t>6</a:t>
            </a:r>
          </a:p>
        </p:txBody>
      </p:sp>
      <p:sp>
        <p:nvSpPr>
          <p:cNvPr id="13" name="Text Box 13">
            <a:extLst>
              <a:ext uri="{FF2B5EF4-FFF2-40B4-BE49-F238E27FC236}">
                <a16:creationId xmlns:a16="http://schemas.microsoft.com/office/drawing/2014/main" id="{2372934F-5742-4945-9896-3D92EAF6C2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43200" y="2743200"/>
            <a:ext cx="457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b="1">
                <a:solidFill>
                  <a:srgbClr val="CC3300"/>
                </a:solidFill>
                <a:ea typeface="黑体" panose="02010609060101010101" pitchFamily="49" charset="-122"/>
              </a:rPr>
              <a:t>7</a:t>
            </a:r>
          </a:p>
        </p:txBody>
      </p:sp>
      <p:sp>
        <p:nvSpPr>
          <p:cNvPr id="14" name="Text Box 14">
            <a:extLst>
              <a:ext uri="{FF2B5EF4-FFF2-40B4-BE49-F238E27FC236}">
                <a16:creationId xmlns:a16="http://schemas.microsoft.com/office/drawing/2014/main" id="{DE6E1491-1F0D-42C4-A025-C35A4DCEC3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00400" y="3505200"/>
            <a:ext cx="457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b="1">
                <a:solidFill>
                  <a:srgbClr val="CC3300"/>
                </a:solidFill>
                <a:ea typeface="黑体" panose="02010609060101010101" pitchFamily="49" charset="-122"/>
              </a:rPr>
              <a:t>8</a:t>
            </a:r>
          </a:p>
        </p:txBody>
      </p:sp>
      <p:sp>
        <p:nvSpPr>
          <p:cNvPr id="15" name="Text Box 15">
            <a:extLst>
              <a:ext uri="{FF2B5EF4-FFF2-40B4-BE49-F238E27FC236}">
                <a16:creationId xmlns:a16="http://schemas.microsoft.com/office/drawing/2014/main" id="{EDAC1B1F-FE3E-4374-B051-07DDCB3918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95600" y="4114800"/>
            <a:ext cx="457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b="1">
                <a:solidFill>
                  <a:srgbClr val="CC3300"/>
                </a:solidFill>
                <a:ea typeface="黑体" panose="02010609060101010101" pitchFamily="49" charset="-122"/>
              </a:rPr>
              <a:t>9</a:t>
            </a:r>
          </a:p>
        </p:txBody>
      </p:sp>
      <p:sp>
        <p:nvSpPr>
          <p:cNvPr id="16" name="Text Box 16">
            <a:extLst>
              <a:ext uri="{FF2B5EF4-FFF2-40B4-BE49-F238E27FC236}">
                <a16:creationId xmlns:a16="http://schemas.microsoft.com/office/drawing/2014/main" id="{19ED24A9-0EC9-4BC0-85B5-961E5BDE62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7400" y="4191000"/>
            <a:ext cx="457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b="1">
                <a:solidFill>
                  <a:srgbClr val="CC3300"/>
                </a:solidFill>
                <a:ea typeface="黑体" panose="02010609060101010101" pitchFamily="49" charset="-122"/>
              </a:rPr>
              <a:t>10</a:t>
            </a:r>
          </a:p>
        </p:txBody>
      </p:sp>
      <p:sp>
        <p:nvSpPr>
          <p:cNvPr id="17" name="Text Box 17">
            <a:extLst>
              <a:ext uri="{FF2B5EF4-FFF2-40B4-BE49-F238E27FC236}">
                <a16:creationId xmlns:a16="http://schemas.microsoft.com/office/drawing/2014/main" id="{86A61043-E8A7-4B9E-800A-4B62FA9098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400" y="48006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zh-CN" altLang="en-US" sz="2400" b="1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2" charset="-122"/>
              </a:rPr>
              <a:t>螺</a:t>
            </a:r>
            <a:r>
              <a:rPr lang="en-US" sz="2400" b="1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2" charset="-122"/>
              </a:rPr>
              <a:t>[4.5]</a:t>
            </a:r>
            <a:r>
              <a:rPr lang="zh-CN" altLang="en-US" sz="2400" b="1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2" charset="-122"/>
              </a:rPr>
              <a:t>癸烷</a:t>
            </a:r>
          </a:p>
        </p:txBody>
      </p:sp>
      <p:pic>
        <p:nvPicPr>
          <p:cNvPr id="53265" name="Picture 27">
            <a:extLst>
              <a:ext uri="{FF2B5EF4-FFF2-40B4-BE49-F238E27FC236}">
                <a16:creationId xmlns:a16="http://schemas.microsoft.com/office/drawing/2014/main" id="{96BB7CF5-F5E1-4173-A52C-9EB3C173FB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4288" y="896938"/>
            <a:ext cx="487362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266" name="Picture 27">
            <a:extLst>
              <a:ext uri="{FF2B5EF4-FFF2-40B4-BE49-F238E27FC236}">
                <a16:creationId xmlns:a16="http://schemas.microsoft.com/office/drawing/2014/main" id="{34606CF0-8C3B-4D83-9CC5-38E58DFCA3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1650" y="892175"/>
            <a:ext cx="4889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3267" name="Text Box 2">
            <a:extLst>
              <a:ext uri="{FF2B5EF4-FFF2-40B4-BE49-F238E27FC236}">
                <a16:creationId xmlns:a16="http://schemas.microsoft.com/office/drawing/2014/main" id="{5B2AB83F-B6F2-46CF-A520-B273A3FD88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5600700"/>
            <a:ext cx="8153400" cy="85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5000"/>
              </a:lnSpc>
              <a:spcBef>
                <a:spcPct val="50000"/>
              </a:spcBef>
            </a:pPr>
            <a:r>
              <a:rPr lang="zh-CN" altLang="en-US" sz="2000" b="1">
                <a:solidFill>
                  <a:srgbClr val="663300"/>
                </a:solidFill>
                <a:ea typeface="黑体" panose="02010609060101010101" pitchFamily="49" charset="-122"/>
              </a:rPr>
              <a:t>“小原则”：在不违背螺环烃命名的“大”原则基础上，在编号时应尽可能令取代基的位号最小。</a:t>
            </a:r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BD79EF51-5463-4D1E-8251-3F77D5F0F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AD81C-22E3-46F1-BEF8-68EB68EDA711}" type="datetime11">
              <a:rPr lang="zh-CN" altLang="en-US" smtClean="0"/>
              <a:t>18:38:26</a:t>
            </a:fld>
            <a:endParaRPr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E495054-0DE3-4BD3-9D39-337F142D3E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379CA-290F-4386-B024-4CDB787C03D0}" type="slidenum">
              <a:rPr lang="zh-CN" altLang="en-US" smtClean="0"/>
              <a:t>58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8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 autoUpdateAnimBg="0"/>
      <p:bldP spid="7" grpId="0" autoUpdateAnimBg="0"/>
      <p:bldP spid="8" grpId="0" build="p" autoUpdateAnimBg="0"/>
      <p:bldP spid="9" grpId="0" build="p" autoUpdateAnimBg="0"/>
      <p:bldP spid="10" grpId="0" build="p" autoUpdateAnimBg="0"/>
      <p:bldP spid="11" grpId="0" build="p" autoUpdateAnimBg="0"/>
      <p:bldP spid="12" grpId="0" build="p" autoUpdateAnimBg="0"/>
      <p:bldP spid="13" grpId="0" build="p" autoUpdateAnimBg="0"/>
      <p:bldP spid="14" grpId="0" build="p" autoUpdateAnimBg="0"/>
      <p:bldP spid="15" grpId="0" build="p" autoUpdateAnimBg="0"/>
      <p:bldP spid="16" grpId="0" build="p" autoUpdateAnimBg="0"/>
      <p:bldP spid="17" grpId="0" build="p" autoUpdateAnimBg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4274" name="Object 2">
            <a:extLst>
              <a:ext uri="{FF2B5EF4-FFF2-40B4-BE49-F238E27FC236}">
                <a16:creationId xmlns:a16="http://schemas.microsoft.com/office/drawing/2014/main" id="{A7A9D6AE-B9B9-4923-BDCA-1E913321300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317625" y="1216025"/>
          <a:ext cx="1806575" cy="1371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582" r:id="rId3" imgW="1033560" imgH="775800" progId="ChemDraw.Document.6.0">
                  <p:embed/>
                </p:oleObj>
              </mc:Choice>
              <mc:Fallback>
                <p:oleObj r:id="rId3" imgW="1033560" imgH="775800" progId="ChemDraw.Document.6.0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17625" y="1216025"/>
                        <a:ext cx="1806575" cy="1371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4275" name="矩形 4">
            <a:extLst>
              <a:ext uri="{FF2B5EF4-FFF2-40B4-BE49-F238E27FC236}">
                <a16:creationId xmlns:a16="http://schemas.microsoft.com/office/drawing/2014/main" id="{7C4C3940-50A3-4DDC-942B-DE199055CC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3688" y="2646363"/>
            <a:ext cx="135572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9128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9128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9128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9128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9128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25000"/>
              </a:lnSpc>
            </a:pPr>
            <a:r>
              <a:rPr lang="zh-CN" altLang="en-US" b="1" dirty="0">
                <a:solidFill>
                  <a:srgbClr val="7030A0"/>
                </a:solidFill>
                <a:ea typeface="黑体" panose="02010609060101010101" pitchFamily="49" charset="-122"/>
              </a:rPr>
              <a:t>螺</a:t>
            </a:r>
            <a:r>
              <a:rPr lang="en-US" altLang="zh-CN" b="1" dirty="0">
                <a:solidFill>
                  <a:srgbClr val="7030A0"/>
                </a:solidFill>
                <a:ea typeface="黑体" panose="02010609060101010101" pitchFamily="49" charset="-122"/>
              </a:rPr>
              <a:t>[4.5]</a:t>
            </a:r>
            <a:r>
              <a:rPr lang="zh-CN" altLang="en-US" b="1" dirty="0">
                <a:solidFill>
                  <a:srgbClr val="7030A0"/>
                </a:solidFill>
                <a:ea typeface="黑体" panose="02010609060101010101" pitchFamily="49" charset="-122"/>
              </a:rPr>
              <a:t>癸烷</a:t>
            </a:r>
          </a:p>
        </p:txBody>
      </p:sp>
      <p:graphicFrame>
        <p:nvGraphicFramePr>
          <p:cNvPr id="54276" name="Object 4">
            <a:extLst>
              <a:ext uri="{FF2B5EF4-FFF2-40B4-BE49-F238E27FC236}">
                <a16:creationId xmlns:a16="http://schemas.microsoft.com/office/drawing/2014/main" id="{F1E10F1C-89E0-40F7-8CF3-71A60D1F7C5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253038" y="1063625"/>
          <a:ext cx="1806575" cy="1406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583" r:id="rId5" imgW="1033560" imgH="796320" progId="ChemDraw.Document.6.0">
                  <p:embed/>
                </p:oleObj>
              </mc:Choice>
              <mc:Fallback>
                <p:oleObj r:id="rId5" imgW="1033560" imgH="796320" progId="ChemDraw.Document.6.0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53038" y="1063625"/>
                        <a:ext cx="1806575" cy="1406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4277" name="矩形 8">
            <a:extLst>
              <a:ext uri="{FF2B5EF4-FFF2-40B4-BE49-F238E27FC236}">
                <a16:creationId xmlns:a16="http://schemas.microsoft.com/office/drawing/2014/main" id="{1D4956E5-B236-45C1-A79F-D683477CF7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52604" y="2643188"/>
            <a:ext cx="2026517" cy="4020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9128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9128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9128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9128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9128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25000"/>
              </a:lnSpc>
            </a:pPr>
            <a:r>
              <a:rPr lang="en-US" altLang="zh-CN" b="1" dirty="0">
                <a:solidFill>
                  <a:srgbClr val="7030A0"/>
                </a:solidFill>
                <a:ea typeface="黑体" panose="02010609060101010101" pitchFamily="49" charset="-122"/>
              </a:rPr>
              <a:t>6-</a:t>
            </a:r>
            <a:r>
              <a:rPr lang="zh-CN" altLang="en-US" b="1" dirty="0">
                <a:solidFill>
                  <a:srgbClr val="7030A0"/>
                </a:solidFill>
                <a:ea typeface="黑体" panose="02010609060101010101" pitchFamily="49" charset="-122"/>
              </a:rPr>
              <a:t>甲基螺</a:t>
            </a:r>
            <a:r>
              <a:rPr lang="en-US" altLang="zh-CN" b="1" dirty="0">
                <a:solidFill>
                  <a:srgbClr val="7030A0"/>
                </a:solidFill>
                <a:ea typeface="黑体" panose="02010609060101010101" pitchFamily="49" charset="-122"/>
              </a:rPr>
              <a:t>[4.5]</a:t>
            </a:r>
            <a:r>
              <a:rPr lang="zh-CN" altLang="en-US" b="1" dirty="0">
                <a:solidFill>
                  <a:srgbClr val="7030A0"/>
                </a:solidFill>
                <a:ea typeface="黑体" panose="02010609060101010101" pitchFamily="49" charset="-122"/>
              </a:rPr>
              <a:t>癸烷</a:t>
            </a:r>
          </a:p>
        </p:txBody>
      </p:sp>
      <p:graphicFrame>
        <p:nvGraphicFramePr>
          <p:cNvPr id="54278" name="Object 3">
            <a:extLst>
              <a:ext uri="{FF2B5EF4-FFF2-40B4-BE49-F238E27FC236}">
                <a16:creationId xmlns:a16="http://schemas.microsoft.com/office/drawing/2014/main" id="{92F7DA95-D539-4B6D-9072-33749C2C1C9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470025" y="3962400"/>
          <a:ext cx="1544638" cy="715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584" r:id="rId7" imgW="885240" imgH="406800" progId="ChemDraw.Document.6.0">
                  <p:embed/>
                </p:oleObj>
              </mc:Choice>
              <mc:Fallback>
                <p:oleObj r:id="rId7" imgW="885240" imgH="406800" progId="ChemDraw.Document.6.0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0025" y="3962400"/>
                        <a:ext cx="1544638" cy="715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4279" name="矩形 6">
            <a:extLst>
              <a:ext uri="{FF2B5EF4-FFF2-40B4-BE49-F238E27FC236}">
                <a16:creationId xmlns:a16="http://schemas.microsoft.com/office/drawing/2014/main" id="{903B3F7F-92CE-41AD-BDE7-EE20D70273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3688" y="5060950"/>
            <a:ext cx="1589087" cy="40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9128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9128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9128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9128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9128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25000"/>
              </a:lnSpc>
            </a:pPr>
            <a:r>
              <a:rPr lang="zh-CN" altLang="en-US" b="1">
                <a:solidFill>
                  <a:srgbClr val="7030A0"/>
                </a:solidFill>
                <a:ea typeface="黑体" panose="02010609060101010101" pitchFamily="49" charset="-122"/>
              </a:rPr>
              <a:t>螺</a:t>
            </a:r>
            <a:r>
              <a:rPr lang="en-US" altLang="zh-CN" b="1">
                <a:solidFill>
                  <a:srgbClr val="7030A0"/>
                </a:solidFill>
                <a:ea typeface="黑体" panose="02010609060101010101" pitchFamily="49" charset="-122"/>
              </a:rPr>
              <a:t>[5.5]</a:t>
            </a:r>
            <a:r>
              <a:rPr lang="zh-CN" altLang="en-US" b="1">
                <a:solidFill>
                  <a:srgbClr val="7030A0"/>
                </a:solidFill>
                <a:ea typeface="黑体" panose="02010609060101010101" pitchFamily="49" charset="-122"/>
              </a:rPr>
              <a:t>十一烷</a:t>
            </a:r>
          </a:p>
        </p:txBody>
      </p:sp>
      <p:graphicFrame>
        <p:nvGraphicFramePr>
          <p:cNvPr id="54280" name="Object 5">
            <a:extLst>
              <a:ext uri="{FF2B5EF4-FFF2-40B4-BE49-F238E27FC236}">
                <a16:creationId xmlns:a16="http://schemas.microsoft.com/office/drawing/2014/main" id="{D35B5A58-D9C1-41A9-8226-70A80983CA5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638800" y="3733800"/>
          <a:ext cx="965200" cy="1028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585" r:id="rId9" imgW="552240" imgH="582840" progId="ChemDraw.Document.6.0">
                  <p:embed/>
                </p:oleObj>
              </mc:Choice>
              <mc:Fallback>
                <p:oleObj r:id="rId9" imgW="552240" imgH="582840" progId="ChemDraw.Document.6.0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38800" y="3733800"/>
                        <a:ext cx="965200" cy="1028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4281" name="矩形 10">
            <a:extLst>
              <a:ext uri="{FF2B5EF4-FFF2-40B4-BE49-F238E27FC236}">
                <a16:creationId xmlns:a16="http://schemas.microsoft.com/office/drawing/2014/main" id="{D054F0DE-C0C3-4A2A-86BC-290C8BAC22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01817" y="4991100"/>
            <a:ext cx="2026517" cy="4020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9128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9128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9128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9128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9128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25000"/>
              </a:lnSpc>
            </a:pPr>
            <a:r>
              <a:rPr lang="en-US" altLang="zh-CN" b="1" dirty="0">
                <a:solidFill>
                  <a:srgbClr val="7030A0"/>
                </a:solidFill>
                <a:ea typeface="黑体" panose="02010609060101010101" pitchFamily="49" charset="-122"/>
              </a:rPr>
              <a:t>4-</a:t>
            </a:r>
            <a:r>
              <a:rPr lang="zh-CN" altLang="en-US" b="1" dirty="0">
                <a:solidFill>
                  <a:srgbClr val="7030A0"/>
                </a:solidFill>
                <a:ea typeface="黑体" panose="02010609060101010101" pitchFamily="49" charset="-122"/>
              </a:rPr>
              <a:t>甲基螺</a:t>
            </a:r>
            <a:r>
              <a:rPr lang="en-US" altLang="zh-CN" b="1" dirty="0">
                <a:solidFill>
                  <a:srgbClr val="7030A0"/>
                </a:solidFill>
                <a:ea typeface="黑体" panose="02010609060101010101" pitchFamily="49" charset="-122"/>
              </a:rPr>
              <a:t>[2.4]</a:t>
            </a:r>
            <a:r>
              <a:rPr lang="zh-CN" altLang="en-US" b="1" dirty="0">
                <a:solidFill>
                  <a:srgbClr val="7030A0"/>
                </a:solidFill>
                <a:ea typeface="黑体" panose="02010609060101010101" pitchFamily="49" charset="-122"/>
              </a:rPr>
              <a:t>庚烷</a:t>
            </a:r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0237994-931D-4A83-9570-FEC137964A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0FE80-950A-4AB3-87F8-1C7A94F7F3B6}" type="datetime11">
              <a:rPr lang="zh-CN" altLang="en-US" smtClean="0"/>
              <a:t>18:38:26</a:t>
            </a:fld>
            <a:endParaRPr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9559F7B-3BC3-4BD4-8F62-603AEADDE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379CA-290F-4386-B024-4CDB787C03D0}" type="slidenum">
              <a:rPr lang="zh-CN" altLang="en-US" smtClean="0"/>
              <a:t>59</a:t>
            </a:fld>
            <a:endParaRPr lang="zh-CN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4D47E993-9831-40DE-BB64-6D8E2E4888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573088"/>
            <a:ext cx="8123238" cy="1865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33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indent="457200" eaLnBrk="0" hangingPunct="0">
              <a:tabLst>
                <a:tab pos="1825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tabLst>
                <a:tab pos="1825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tabLst>
                <a:tab pos="1825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tabLst>
                <a:tab pos="1825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tabLst>
                <a:tab pos="1825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825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825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825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825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  <a:spcBef>
                <a:spcPct val="50000"/>
              </a:spcBef>
            </a:pPr>
            <a:r>
              <a:rPr kumimoji="1" lang="zh-CN" altLang="en-US" sz="2400" b="1">
                <a:solidFill>
                  <a:schemeClr val="tx2"/>
                </a:solidFill>
                <a:latin typeface="Times New Roman" panose="02020603050405020304" pitchFamily="18" charset="0"/>
              </a:rPr>
              <a:t>根据碳原子的结构不同，可将碳原子分为四类：其中只与一个碳相连的碳原子称为伯碳，又称为一级碳，而与两个、三个、四个碳连接的分别仲（二级）、叔（三级）、季（四级）碳原子。</a:t>
            </a:r>
          </a:p>
        </p:txBody>
      </p:sp>
      <p:grpSp>
        <p:nvGrpSpPr>
          <p:cNvPr id="3" name="组合 10">
            <a:extLst>
              <a:ext uri="{FF2B5EF4-FFF2-40B4-BE49-F238E27FC236}">
                <a16:creationId xmlns:a16="http://schemas.microsoft.com/office/drawing/2014/main" id="{5F71868E-7AC2-4B76-963A-C5B33AE3097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447800" y="2236788"/>
            <a:ext cx="5761038" cy="3343275"/>
            <a:chOff x="609600" y="1295400"/>
            <a:chExt cx="7696200" cy="4468253"/>
          </a:xfrm>
        </p:grpSpPr>
        <p:graphicFrame>
          <p:nvGraphicFramePr>
            <p:cNvPr id="9221" name="Object 2">
              <a:extLst>
                <a:ext uri="{FF2B5EF4-FFF2-40B4-BE49-F238E27FC236}">
                  <a16:creationId xmlns:a16="http://schemas.microsoft.com/office/drawing/2014/main" id="{8BFD2C86-D57E-4CF0-8068-114C96ECEAD8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990600" y="1582738"/>
            <a:ext cx="7010399" cy="29892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313" r:id="rId3" imgW="3162300" imgH="1348740" progId="ChemDraw.Document.6.0">
                    <p:embed/>
                  </p:oleObj>
                </mc:Choice>
                <mc:Fallback>
                  <p:oleObj r:id="rId3" imgW="3162300" imgH="1348740" progId="ChemDraw.Document.6.0">
                    <p:embed/>
                    <p:pic>
                      <p:nvPicPr>
                        <p:cNvPr id="0" name="Object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90600" y="1582738"/>
                          <a:ext cx="7010399" cy="298926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222" name="Oval 3">
              <a:extLst>
                <a:ext uri="{FF2B5EF4-FFF2-40B4-BE49-F238E27FC236}">
                  <a16:creationId xmlns:a16="http://schemas.microsoft.com/office/drawing/2014/main" id="{3987D88E-2C4E-4973-82E7-DBAA3B05CC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4400" y="2514600"/>
              <a:ext cx="1219200" cy="1143000"/>
            </a:xfrm>
            <a:prstGeom prst="ellips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9223" name="Oval 4">
              <a:extLst>
                <a:ext uri="{FF2B5EF4-FFF2-40B4-BE49-F238E27FC236}">
                  <a16:creationId xmlns:a16="http://schemas.microsoft.com/office/drawing/2014/main" id="{5C4641C0-330C-4B84-B406-AEE7658147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91001" y="3703027"/>
              <a:ext cx="1219201" cy="1143000"/>
            </a:xfrm>
            <a:prstGeom prst="ellips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9224" name="Oval 5">
              <a:extLst>
                <a:ext uri="{FF2B5EF4-FFF2-40B4-BE49-F238E27FC236}">
                  <a16:creationId xmlns:a16="http://schemas.microsoft.com/office/drawing/2014/main" id="{18009000-9369-4A26-A04C-2919BB85CE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0967" y="3703027"/>
              <a:ext cx="1219201" cy="1143000"/>
            </a:xfrm>
            <a:prstGeom prst="ellips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9225" name="Oval 6">
              <a:extLst>
                <a:ext uri="{FF2B5EF4-FFF2-40B4-BE49-F238E27FC236}">
                  <a16:creationId xmlns:a16="http://schemas.microsoft.com/office/drawing/2014/main" id="{2D05F6D5-DFED-4E84-9DFF-C345A2291D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34200" y="2590800"/>
              <a:ext cx="1219200" cy="1143000"/>
            </a:xfrm>
            <a:prstGeom prst="ellips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9226" name="Oval 7">
              <a:extLst>
                <a:ext uri="{FF2B5EF4-FFF2-40B4-BE49-F238E27FC236}">
                  <a16:creationId xmlns:a16="http://schemas.microsoft.com/office/drawing/2014/main" id="{96361041-D92B-4D83-A575-0A0FF4A42C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59174" y="1295400"/>
              <a:ext cx="1219201" cy="1143000"/>
            </a:xfrm>
            <a:prstGeom prst="ellips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9227" name="Oval 8">
              <a:extLst>
                <a:ext uri="{FF2B5EF4-FFF2-40B4-BE49-F238E27FC236}">
                  <a16:creationId xmlns:a16="http://schemas.microsoft.com/office/drawing/2014/main" id="{4D541F56-2CD5-45D6-B3DF-FDEF2543A3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14600" y="2514600"/>
              <a:ext cx="1219200" cy="1143000"/>
            </a:xfrm>
            <a:prstGeom prst="ellipse">
              <a:avLst/>
            </a:prstGeom>
            <a:noFill/>
            <a:ln w="38100">
              <a:solidFill>
                <a:srgbClr val="3333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9228" name="Oval 9">
              <a:extLst>
                <a:ext uri="{FF2B5EF4-FFF2-40B4-BE49-F238E27FC236}">
                  <a16:creationId xmlns:a16="http://schemas.microsoft.com/office/drawing/2014/main" id="{33AB0FFE-7136-45C3-A943-31F18CE174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14800" y="2438400"/>
              <a:ext cx="1219200" cy="1143000"/>
            </a:xfrm>
            <a:prstGeom prst="ellipse">
              <a:avLst/>
            </a:prstGeom>
            <a:noFill/>
            <a:ln w="38100">
              <a:solidFill>
                <a:srgbClr val="0066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9229" name="Oval 10">
              <a:extLst>
                <a:ext uri="{FF2B5EF4-FFF2-40B4-BE49-F238E27FC236}">
                  <a16:creationId xmlns:a16="http://schemas.microsoft.com/office/drawing/2014/main" id="{D2A0B507-E653-4597-B996-3E37A11169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86400" y="2438400"/>
              <a:ext cx="1219200" cy="1143000"/>
            </a:xfrm>
            <a:prstGeom prst="ellipse">
              <a:avLst/>
            </a:prstGeom>
            <a:noFill/>
            <a:ln w="38100">
              <a:solidFill>
                <a:srgbClr val="9966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9230" name="Oval 11">
              <a:extLst>
                <a:ext uri="{FF2B5EF4-FFF2-40B4-BE49-F238E27FC236}">
                  <a16:creationId xmlns:a16="http://schemas.microsoft.com/office/drawing/2014/main" id="{0B303926-317A-4DB8-BA88-955B11737B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9600" y="5306454"/>
              <a:ext cx="457200" cy="457199"/>
            </a:xfrm>
            <a:prstGeom prst="ellips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9231" name="Oval 12">
              <a:extLst>
                <a:ext uri="{FF2B5EF4-FFF2-40B4-BE49-F238E27FC236}">
                  <a16:creationId xmlns:a16="http://schemas.microsoft.com/office/drawing/2014/main" id="{13FBF4E7-48F4-4086-931C-7462B656C4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67000" y="5306454"/>
              <a:ext cx="457200" cy="457199"/>
            </a:xfrm>
            <a:prstGeom prst="ellipse">
              <a:avLst/>
            </a:prstGeom>
            <a:noFill/>
            <a:ln w="38100">
              <a:solidFill>
                <a:srgbClr val="3333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9232" name="Oval 13">
              <a:extLst>
                <a:ext uri="{FF2B5EF4-FFF2-40B4-BE49-F238E27FC236}">
                  <a16:creationId xmlns:a16="http://schemas.microsoft.com/office/drawing/2014/main" id="{9B495262-32B3-47F6-B694-C6594E825C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29200" y="5306454"/>
              <a:ext cx="457200" cy="457199"/>
            </a:xfrm>
            <a:prstGeom prst="ellipse">
              <a:avLst/>
            </a:prstGeom>
            <a:noFill/>
            <a:ln w="38100">
              <a:solidFill>
                <a:srgbClr val="0066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9233" name="Oval 14">
              <a:extLst>
                <a:ext uri="{FF2B5EF4-FFF2-40B4-BE49-F238E27FC236}">
                  <a16:creationId xmlns:a16="http://schemas.microsoft.com/office/drawing/2014/main" id="{AE786D98-3826-4BD9-A60D-9DEC9D000F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10401" y="5306454"/>
              <a:ext cx="457200" cy="457199"/>
            </a:xfrm>
            <a:prstGeom prst="ellipse">
              <a:avLst/>
            </a:prstGeom>
            <a:noFill/>
            <a:ln w="38100">
              <a:solidFill>
                <a:srgbClr val="9966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9234" name="Text Box 15">
              <a:extLst>
                <a:ext uri="{FF2B5EF4-FFF2-40B4-BE49-F238E27FC236}">
                  <a16:creationId xmlns:a16="http://schemas.microsoft.com/office/drawing/2014/main" id="{B624D060-50CF-45E7-913B-FE762DED014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19200" y="5230251"/>
              <a:ext cx="762000" cy="519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en-US" sz="2800">
                  <a:ea typeface="黑体" panose="02010609060101010101" pitchFamily="49" charset="-122"/>
                </a:rPr>
                <a:t>伯</a:t>
              </a:r>
            </a:p>
          </p:txBody>
        </p:sp>
        <p:sp>
          <p:nvSpPr>
            <p:cNvPr id="9235" name="Text Box 16">
              <a:extLst>
                <a:ext uri="{FF2B5EF4-FFF2-40B4-BE49-F238E27FC236}">
                  <a16:creationId xmlns:a16="http://schemas.microsoft.com/office/drawing/2014/main" id="{164B8569-5E82-4789-8406-9ACE7E98F0E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76600" y="5230251"/>
              <a:ext cx="762000" cy="519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en-US" sz="2800">
                  <a:ea typeface="黑体" panose="02010609060101010101" pitchFamily="49" charset="-122"/>
                </a:rPr>
                <a:t>仲</a:t>
              </a:r>
            </a:p>
          </p:txBody>
        </p:sp>
        <p:sp>
          <p:nvSpPr>
            <p:cNvPr id="9236" name="Text Box 17">
              <a:extLst>
                <a:ext uri="{FF2B5EF4-FFF2-40B4-BE49-F238E27FC236}">
                  <a16:creationId xmlns:a16="http://schemas.microsoft.com/office/drawing/2014/main" id="{29C531DC-76E2-41C7-B3F0-727F73AB303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62600" y="5230251"/>
              <a:ext cx="762000" cy="519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en-US" sz="2800">
                  <a:ea typeface="黑体" panose="02010609060101010101" pitchFamily="49" charset="-122"/>
                </a:rPr>
                <a:t>叔</a:t>
              </a:r>
            </a:p>
          </p:txBody>
        </p:sp>
        <p:sp>
          <p:nvSpPr>
            <p:cNvPr id="9237" name="Text Box 18">
              <a:extLst>
                <a:ext uri="{FF2B5EF4-FFF2-40B4-BE49-F238E27FC236}">
                  <a16:creationId xmlns:a16="http://schemas.microsoft.com/office/drawing/2014/main" id="{868A6C08-FB77-44BC-A9B1-FBFF119C514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543800" y="5230250"/>
              <a:ext cx="762000" cy="519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en-US" sz="2800">
                  <a:ea typeface="黑体" panose="02010609060101010101" pitchFamily="49" charset="-122"/>
                </a:rPr>
                <a:t>季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08DE41E8-F6A4-47D3-911A-7B191A4159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2575" y="6183313"/>
            <a:ext cx="87852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b="1">
                <a:solidFill>
                  <a:srgbClr val="FF0000"/>
                </a:solidFill>
                <a:latin typeface="Times New Roman" panose="02020603050405020304" pitchFamily="18" charset="0"/>
              </a:rPr>
              <a:t>普通命名法简单易用，但对支链较多的复杂分子无法准确命名，要使用系统命名法。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61B2F49-6DCC-41F2-BC3B-0A8A78637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88988-527D-4AA7-82A9-9FC305F3E331}" type="datetime11">
              <a:rPr lang="zh-CN" altLang="en-US" smtClean="0"/>
              <a:t>18:38:26</a:t>
            </a:fld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6B213D1-B896-458E-9599-BE64C915B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379CA-290F-4386-B024-4CDB787C03D0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utoUpdateAnimBg="0"/>
      <p:bldP spid="4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Text Box 5">
            <a:extLst>
              <a:ext uri="{FF2B5EF4-FFF2-40B4-BE49-F238E27FC236}">
                <a16:creationId xmlns:a16="http://schemas.microsoft.com/office/drawing/2014/main" id="{65D31DEF-8AE4-49E4-BB36-294B4BB5E9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1800" y="431800"/>
            <a:ext cx="14224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b="1">
                <a:solidFill>
                  <a:srgbClr val="660033"/>
                </a:solidFill>
                <a:ea typeface="黑体" panose="02010609060101010101" pitchFamily="49" charset="-122"/>
              </a:rPr>
              <a:t>桥环烃：</a:t>
            </a:r>
          </a:p>
        </p:txBody>
      </p:sp>
      <p:sp>
        <p:nvSpPr>
          <p:cNvPr id="4" name="Text Box 2">
            <a:extLst>
              <a:ext uri="{FF2B5EF4-FFF2-40B4-BE49-F238E27FC236}">
                <a16:creationId xmlns:a16="http://schemas.microsoft.com/office/drawing/2014/main" id="{C17F6B53-C7B7-4005-8BE3-77A11938B0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4482" y="1147763"/>
            <a:ext cx="6553200" cy="2843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b="1" dirty="0">
                <a:solidFill>
                  <a:schemeClr val="tx2"/>
                </a:solidFill>
                <a:latin typeface="Times New Roman" panose="02020603050405020304" pitchFamily="18" charset="0"/>
                <a:ea typeface="黑体" pitchFamily="2" charset="-122"/>
              </a:rPr>
              <a:t>1</a:t>
            </a:r>
            <a:r>
              <a:rPr lang="zh-CN" altLang="en-US" b="1" dirty="0">
                <a:solidFill>
                  <a:schemeClr val="tx2"/>
                </a:solidFill>
                <a:latin typeface="Times New Roman" panose="02020603050405020304" pitchFamily="18" charset="0"/>
                <a:ea typeface="黑体" pitchFamily="2" charset="-122"/>
              </a:rPr>
              <a:t>）选母体：根据成环的总碳原子数及环数，称为“</a:t>
            </a:r>
            <a:r>
              <a:rPr lang="en-US" b="1" dirty="0">
                <a:solidFill>
                  <a:schemeClr val="tx2"/>
                </a:solidFill>
                <a:latin typeface="Times New Roman" panose="02020603050405020304" pitchFamily="18" charset="0"/>
                <a:ea typeface="黑体" pitchFamily="2" charset="-122"/>
              </a:rPr>
              <a:t>n</a:t>
            </a:r>
            <a:r>
              <a:rPr lang="zh-CN" altLang="en-US" b="1" dirty="0">
                <a:solidFill>
                  <a:schemeClr val="tx2"/>
                </a:solidFill>
                <a:latin typeface="Times New Roman" panose="02020603050405020304" pitchFamily="18" charset="0"/>
                <a:ea typeface="黑体" pitchFamily="2" charset="-122"/>
              </a:rPr>
              <a:t>环某烷”。</a:t>
            </a:r>
          </a:p>
          <a:p>
            <a:pPr>
              <a:spcBef>
                <a:spcPct val="50000"/>
              </a:spcBef>
              <a:defRPr/>
            </a:pPr>
            <a:r>
              <a:rPr lang="en-US" b="1" dirty="0">
                <a:solidFill>
                  <a:schemeClr val="tx2"/>
                </a:solidFill>
                <a:latin typeface="Times New Roman" panose="02020603050405020304" pitchFamily="18" charset="0"/>
                <a:ea typeface="黑体" pitchFamily="2" charset="-122"/>
              </a:rPr>
              <a:t>2</a:t>
            </a:r>
            <a:r>
              <a:rPr lang="zh-CN" altLang="en-US" b="1" dirty="0">
                <a:solidFill>
                  <a:schemeClr val="tx2"/>
                </a:solidFill>
                <a:latin typeface="Times New Roman" panose="02020603050405020304" pitchFamily="18" charset="0"/>
                <a:ea typeface="黑体" pitchFamily="2" charset="-122"/>
              </a:rPr>
              <a:t>）编号：从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</a:rPr>
              <a:t>桥头碳开始</a:t>
            </a:r>
            <a:r>
              <a:rPr lang="zh-CN" altLang="en-US" b="1" dirty="0">
                <a:solidFill>
                  <a:schemeClr val="tx2"/>
                </a:solidFill>
                <a:latin typeface="Times New Roman" panose="02020603050405020304" pitchFamily="18" charset="0"/>
                <a:ea typeface="黑体" pitchFamily="2" charset="-122"/>
              </a:rPr>
              <a:t>；从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</a:rPr>
              <a:t>最长桥</a:t>
            </a:r>
            <a:r>
              <a:rPr lang="zh-CN" altLang="en-US" b="1" dirty="0">
                <a:solidFill>
                  <a:schemeClr val="tx2"/>
                </a:solidFill>
                <a:latin typeface="Times New Roman" panose="02020603050405020304" pitchFamily="18" charset="0"/>
                <a:ea typeface="黑体" pitchFamily="2" charset="-122"/>
              </a:rPr>
              <a:t>开始。</a:t>
            </a:r>
          </a:p>
          <a:p>
            <a:pPr>
              <a:spcBef>
                <a:spcPct val="50000"/>
              </a:spcBef>
              <a:defRPr/>
            </a:pPr>
            <a:r>
              <a:rPr lang="en-US" b="1" dirty="0">
                <a:solidFill>
                  <a:schemeClr val="tx2"/>
                </a:solidFill>
                <a:latin typeface="Times New Roman" panose="02020603050405020304" pitchFamily="18" charset="0"/>
                <a:ea typeface="黑体" pitchFamily="2" charset="-122"/>
              </a:rPr>
              <a:t>3</a:t>
            </a:r>
            <a:r>
              <a:rPr lang="zh-CN" altLang="en-US" b="1" dirty="0">
                <a:solidFill>
                  <a:schemeClr val="tx2"/>
                </a:solidFill>
                <a:latin typeface="Times New Roman" panose="02020603050405020304" pitchFamily="18" charset="0"/>
                <a:ea typeface="黑体" pitchFamily="2" charset="-122"/>
              </a:rPr>
              <a:t>）书写：先写环数</a:t>
            </a:r>
          </a:p>
          <a:p>
            <a:pPr>
              <a:spcBef>
                <a:spcPct val="50000"/>
              </a:spcBef>
              <a:defRPr/>
            </a:pPr>
            <a:r>
              <a:rPr lang="zh-CN" altLang="en-US" b="1" dirty="0">
                <a:solidFill>
                  <a:schemeClr val="tx2"/>
                </a:solidFill>
                <a:latin typeface="Times New Roman" panose="02020603050405020304" pitchFamily="18" charset="0"/>
                <a:ea typeface="黑体" pitchFamily="2" charset="-122"/>
              </a:rPr>
              <a:t>                 方括号内沿着编号方向写出每个环中除桥头碳原子</a:t>
            </a:r>
          </a:p>
          <a:p>
            <a:pPr>
              <a:spcBef>
                <a:spcPct val="50000"/>
              </a:spcBef>
              <a:defRPr/>
            </a:pPr>
            <a:r>
              <a:rPr lang="zh-CN" altLang="en-US" b="1" dirty="0">
                <a:solidFill>
                  <a:schemeClr val="tx2"/>
                </a:solidFill>
                <a:latin typeface="Times New Roman" panose="02020603050405020304" pitchFamily="18" charset="0"/>
                <a:ea typeface="黑体" pitchFamily="2" charset="-122"/>
              </a:rPr>
              <a:t>                         外的每个环的碳原子数</a:t>
            </a:r>
          </a:p>
          <a:p>
            <a:pPr>
              <a:spcBef>
                <a:spcPct val="50000"/>
              </a:spcBef>
              <a:defRPr/>
            </a:pPr>
            <a:r>
              <a:rPr lang="zh-CN" altLang="en-US" b="1" dirty="0">
                <a:solidFill>
                  <a:schemeClr val="tx2"/>
                </a:solidFill>
                <a:latin typeface="Times New Roman" panose="02020603050405020304" pitchFamily="18" charset="0"/>
                <a:ea typeface="黑体" pitchFamily="2" charset="-122"/>
              </a:rPr>
              <a:t>                 数字之间用圆点隔开</a:t>
            </a:r>
          </a:p>
          <a:p>
            <a:pPr>
              <a:spcBef>
                <a:spcPct val="50000"/>
              </a:spcBef>
              <a:defRPr/>
            </a:pPr>
            <a:r>
              <a:rPr lang="zh-CN" altLang="en-US" b="1" dirty="0">
                <a:solidFill>
                  <a:schemeClr val="tx2"/>
                </a:solidFill>
                <a:latin typeface="Times New Roman" panose="02020603050405020304" pitchFamily="18" charset="0"/>
                <a:ea typeface="黑体" pitchFamily="2" charset="-122"/>
              </a:rPr>
              <a:t>                 最后写出包括桥头碳原子在内碳原子数的烷烃名称</a:t>
            </a:r>
            <a:endParaRPr lang="zh-CN" altLang="en-US" b="1" dirty="0">
              <a:solidFill>
                <a:srgbClr val="663300"/>
              </a:solidFill>
              <a:latin typeface="Times New Roman" panose="02020603050405020304" pitchFamily="18" charset="0"/>
              <a:ea typeface="黑体" pitchFamily="2" charset="-122"/>
            </a:endParaRPr>
          </a:p>
        </p:txBody>
      </p:sp>
      <p:graphicFrame>
        <p:nvGraphicFramePr>
          <p:cNvPr id="55300" name="Object 2">
            <a:extLst>
              <a:ext uri="{FF2B5EF4-FFF2-40B4-BE49-F238E27FC236}">
                <a16:creationId xmlns:a16="http://schemas.microsoft.com/office/drawing/2014/main" id="{2D22B2EE-B390-4B13-8C0C-B1185E463F4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49288" y="2085975"/>
          <a:ext cx="2508250" cy="1952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539" r:id="rId4" imgW="1433160" imgH="1103400" progId="ChemDraw.Document.6.0">
                  <p:embed/>
                </p:oleObj>
              </mc:Choice>
              <mc:Fallback>
                <p:oleObj r:id="rId4" imgW="1433160" imgH="1103400" progId="ChemDraw.Document.6.0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9288" y="2085975"/>
                        <a:ext cx="2508250" cy="1952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5301" name="Text Box 5">
            <a:extLst>
              <a:ext uri="{FF2B5EF4-FFF2-40B4-BE49-F238E27FC236}">
                <a16:creationId xmlns:a16="http://schemas.microsoft.com/office/drawing/2014/main" id="{353BD600-3810-494D-9B6D-B97E2984DA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308" y="4191000"/>
            <a:ext cx="28194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zh-CN" altLang="en-US" b="1">
                <a:solidFill>
                  <a:schemeClr val="accent1"/>
                </a:solidFill>
                <a:ea typeface="黑体" panose="02010609060101010101" pitchFamily="49" charset="-122"/>
              </a:rPr>
              <a:t>二环</a:t>
            </a:r>
            <a:r>
              <a:rPr lang="en-US" altLang="zh-CN" b="1">
                <a:solidFill>
                  <a:schemeClr val="accent1"/>
                </a:solidFill>
                <a:ea typeface="黑体" panose="02010609060101010101" pitchFamily="49" charset="-122"/>
              </a:rPr>
              <a:t>[3.2.1]</a:t>
            </a:r>
            <a:r>
              <a:rPr lang="zh-CN" altLang="en-US" b="1">
                <a:solidFill>
                  <a:schemeClr val="accent1"/>
                </a:solidFill>
                <a:ea typeface="黑体" panose="02010609060101010101" pitchFamily="49" charset="-122"/>
              </a:rPr>
              <a:t>辛烷</a:t>
            </a:r>
          </a:p>
        </p:txBody>
      </p:sp>
      <p:graphicFrame>
        <p:nvGraphicFramePr>
          <p:cNvPr id="55302" name="Object 4">
            <a:extLst>
              <a:ext uri="{FF2B5EF4-FFF2-40B4-BE49-F238E27FC236}">
                <a16:creationId xmlns:a16="http://schemas.microsoft.com/office/drawing/2014/main" id="{723AB8BA-F25C-43DE-965F-E11421FDF05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48020954"/>
              </p:ext>
            </p:extLst>
          </p:nvPr>
        </p:nvGraphicFramePr>
        <p:xfrm>
          <a:off x="533312" y="4922838"/>
          <a:ext cx="2522538" cy="1006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540" r:id="rId6" imgW="1441800" imgH="570240" progId="ChemDraw.Document.6.0">
                  <p:embed/>
                </p:oleObj>
              </mc:Choice>
              <mc:Fallback>
                <p:oleObj r:id="rId6" imgW="1441800" imgH="570240" progId="ChemDraw.Document.6.0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312" y="4922838"/>
                        <a:ext cx="2522538" cy="1006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5303" name="Text Box 6">
            <a:extLst>
              <a:ext uri="{FF2B5EF4-FFF2-40B4-BE49-F238E27FC236}">
                <a16:creationId xmlns:a16="http://schemas.microsoft.com/office/drawing/2014/main" id="{2C0DD76A-ABB6-444B-B8D4-7F8C457E35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0912" y="6065838"/>
            <a:ext cx="29718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zh-CN" altLang="en-US" b="1">
                <a:solidFill>
                  <a:schemeClr val="accent1"/>
                </a:solidFill>
                <a:ea typeface="黑体" panose="02010609060101010101" pitchFamily="49" charset="-122"/>
              </a:rPr>
              <a:t>二环</a:t>
            </a:r>
            <a:r>
              <a:rPr lang="en-US" altLang="zh-CN" b="1">
                <a:solidFill>
                  <a:schemeClr val="accent1"/>
                </a:solidFill>
                <a:ea typeface="黑体" panose="02010609060101010101" pitchFamily="49" charset="-122"/>
              </a:rPr>
              <a:t>[1.1.0]</a:t>
            </a:r>
            <a:r>
              <a:rPr lang="zh-CN" altLang="en-US" b="1">
                <a:solidFill>
                  <a:schemeClr val="accent1"/>
                </a:solidFill>
                <a:ea typeface="黑体" panose="02010609060101010101" pitchFamily="49" charset="-122"/>
              </a:rPr>
              <a:t>丁烷</a:t>
            </a:r>
          </a:p>
        </p:txBody>
      </p:sp>
      <p:graphicFrame>
        <p:nvGraphicFramePr>
          <p:cNvPr id="55304" name="Object 3">
            <a:extLst>
              <a:ext uri="{FF2B5EF4-FFF2-40B4-BE49-F238E27FC236}">
                <a16:creationId xmlns:a16="http://schemas.microsoft.com/office/drawing/2014/main" id="{F1CFAE40-8667-4F5E-8DB5-CC2738F8E3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51560197"/>
              </p:ext>
            </p:extLst>
          </p:nvPr>
        </p:nvGraphicFramePr>
        <p:xfrm>
          <a:off x="3449550" y="4191000"/>
          <a:ext cx="4379912" cy="1590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541" r:id="rId8" imgW="2505240" imgH="900000" progId="ChemDraw.Document.6.0">
                  <p:embed/>
                </p:oleObj>
              </mc:Choice>
              <mc:Fallback>
                <p:oleObj r:id="rId8" imgW="2505240" imgH="900000" progId="ChemDraw.Document.6.0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49550" y="4191000"/>
                        <a:ext cx="4379912" cy="1590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5305" name="Text Box 4">
            <a:extLst>
              <a:ext uri="{FF2B5EF4-FFF2-40B4-BE49-F238E27FC236}">
                <a16:creationId xmlns:a16="http://schemas.microsoft.com/office/drawing/2014/main" id="{D84354E4-C032-4804-8E09-412929C8AB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52712" y="6065838"/>
            <a:ext cx="45720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CN" b="1">
                <a:solidFill>
                  <a:schemeClr val="accent1"/>
                </a:solidFill>
                <a:ea typeface="黑体" panose="02010609060101010101" pitchFamily="49" charset="-122"/>
              </a:rPr>
              <a:t>2,7,7-</a:t>
            </a:r>
            <a:r>
              <a:rPr lang="zh-CN" altLang="en-US" b="1">
                <a:solidFill>
                  <a:schemeClr val="accent1"/>
                </a:solidFill>
                <a:ea typeface="黑体" panose="02010609060101010101" pitchFamily="49" charset="-122"/>
              </a:rPr>
              <a:t>三甲基二环</a:t>
            </a:r>
            <a:r>
              <a:rPr lang="en-US" altLang="zh-CN" b="1">
                <a:solidFill>
                  <a:schemeClr val="accent1"/>
                </a:solidFill>
                <a:ea typeface="黑体" panose="02010609060101010101" pitchFamily="49" charset="-122"/>
              </a:rPr>
              <a:t>[2.2.1]</a:t>
            </a:r>
            <a:r>
              <a:rPr lang="zh-CN" altLang="en-US" b="1">
                <a:solidFill>
                  <a:schemeClr val="accent1"/>
                </a:solidFill>
                <a:ea typeface="黑体" panose="02010609060101010101" pitchFamily="49" charset="-122"/>
              </a:rPr>
              <a:t>庚烷</a:t>
            </a:r>
          </a:p>
        </p:txBody>
      </p:sp>
      <p:pic>
        <p:nvPicPr>
          <p:cNvPr id="55306" name="Picture 27">
            <a:extLst>
              <a:ext uri="{FF2B5EF4-FFF2-40B4-BE49-F238E27FC236}">
                <a16:creationId xmlns:a16="http://schemas.microsoft.com/office/drawing/2014/main" id="{7F89EFEC-2404-4798-8649-6FF4920210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0425" y="455613"/>
            <a:ext cx="4889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5307" name="Picture 27">
            <a:extLst>
              <a:ext uri="{FF2B5EF4-FFF2-40B4-BE49-F238E27FC236}">
                <a16:creationId xmlns:a16="http://schemas.microsoft.com/office/drawing/2014/main" id="{546F2F47-7494-4ADC-B809-12444DFE9A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9375" y="450850"/>
            <a:ext cx="4889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日期占位符 1">
            <a:extLst>
              <a:ext uri="{FF2B5EF4-FFF2-40B4-BE49-F238E27FC236}">
                <a16:creationId xmlns:a16="http://schemas.microsoft.com/office/drawing/2014/main" id="{6915E7EE-B8E7-4F80-AE6B-8434A43913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28289-5011-4F03-8AF8-949B807C01E4}" type="datetime11">
              <a:rPr lang="zh-CN" altLang="en-US" smtClean="0"/>
              <a:t>18:38:26</a:t>
            </a:fld>
            <a:endParaRPr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3DF398A-BBA0-4DC9-A65F-398EF5EBE8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379CA-290F-4386-B024-4CDB787C03D0}" type="slidenum">
              <a:rPr lang="zh-CN" altLang="en-US" smtClean="0"/>
              <a:t>60</a:t>
            </a:fld>
            <a:endParaRPr lang="zh-CN" altLang="en-US"/>
          </a:p>
        </p:txBody>
      </p:sp>
      <p:pic>
        <p:nvPicPr>
          <p:cNvPr id="14" name="图片 6">
            <a:extLst>
              <a:ext uri="{FF2B5EF4-FFF2-40B4-BE49-F238E27FC236}">
                <a16:creationId xmlns:a16="http://schemas.microsoft.com/office/drawing/2014/main" id="{DC38F11C-2E25-41EF-AE8D-B8D5300420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364"/>
          <a:stretch/>
        </p:blipFill>
        <p:spPr bwMode="auto">
          <a:xfrm>
            <a:off x="7162732" y="4373514"/>
            <a:ext cx="1929347" cy="884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矩形 8">
            <a:extLst>
              <a:ext uri="{FF2B5EF4-FFF2-40B4-BE49-F238E27FC236}">
                <a16:creationId xmlns:a16="http://schemas.microsoft.com/office/drawing/2014/main" id="{978A37D6-F55B-4164-9CB5-9196217318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3825" y="153988"/>
            <a:ext cx="4583113" cy="57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457200" indent="-4572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5000"/>
              </a:lnSpc>
              <a:spcBef>
                <a:spcPct val="25000"/>
              </a:spcBef>
              <a:buFont typeface="Wingdings" panose="05000000000000000000" pitchFamily="2" charset="2"/>
              <a:buChar char="Ø"/>
            </a:pPr>
            <a:r>
              <a:rPr lang="en-US" altLang="zh-CN" sz="2800" b="1">
                <a:solidFill>
                  <a:schemeClr val="tx2"/>
                </a:solidFill>
              </a:rPr>
              <a:t>2.2.2 properties — </a:t>
            </a:r>
            <a:r>
              <a:rPr lang="zh-CN" altLang="en-US" sz="2800" b="1">
                <a:solidFill>
                  <a:schemeClr val="tx2"/>
                </a:solidFill>
              </a:rPr>
              <a:t>性质</a:t>
            </a:r>
            <a:endParaRPr lang="zh-CN" altLang="en-US" sz="2800"/>
          </a:p>
        </p:txBody>
      </p:sp>
      <p:sp>
        <p:nvSpPr>
          <p:cNvPr id="56323" name="Text Box 3">
            <a:extLst>
              <a:ext uri="{FF2B5EF4-FFF2-40B4-BE49-F238E27FC236}">
                <a16:creationId xmlns:a16="http://schemas.microsoft.com/office/drawing/2014/main" id="{972A5602-8BCB-4740-B2BD-B750B71404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5488" y="798653"/>
            <a:ext cx="7391400" cy="21731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50000"/>
              </a:spcBef>
            </a:pPr>
            <a:r>
              <a:rPr lang="zh-CN" altLang="en-US" sz="2400" b="1" dirty="0">
                <a:solidFill>
                  <a:srgbClr val="660033"/>
                </a:solidFill>
                <a:ea typeface="黑体" panose="02010609060101010101" pitchFamily="49" charset="-122"/>
              </a:rPr>
              <a:t>物理性质：</a:t>
            </a:r>
          </a:p>
          <a:p>
            <a:pPr eaLnBrk="1" hangingPunct="1">
              <a:lnSpc>
                <a:spcPct val="120000"/>
              </a:lnSpc>
              <a:spcBef>
                <a:spcPct val="50000"/>
              </a:spcBef>
            </a:pPr>
            <a:r>
              <a:rPr lang="zh-CN" altLang="en-US" sz="2400" b="1" dirty="0">
                <a:solidFill>
                  <a:srgbClr val="0000CC"/>
                </a:solidFill>
                <a:ea typeface="黑体" panose="02010609060101010101" pitchFamily="49" charset="-122"/>
              </a:rPr>
              <a:t>        </a:t>
            </a:r>
            <a:r>
              <a:rPr lang="zh-CN" altLang="en-US" sz="2000" b="1" dirty="0">
                <a:solidFill>
                  <a:srgbClr val="0000CC"/>
                </a:solidFill>
                <a:ea typeface="黑体" panose="02010609060101010101" pitchFamily="49" charset="-122"/>
              </a:rPr>
              <a:t>环烷烃分子较规则，不易自由摇动</a:t>
            </a:r>
          </a:p>
          <a:p>
            <a:pPr eaLnBrk="1" hangingPunct="1">
              <a:lnSpc>
                <a:spcPct val="120000"/>
              </a:lnSpc>
              <a:spcBef>
                <a:spcPct val="50000"/>
              </a:spcBef>
            </a:pPr>
            <a:r>
              <a:rPr lang="zh-CN" altLang="en-US" sz="2000" b="1" dirty="0">
                <a:solidFill>
                  <a:srgbClr val="0000CC"/>
                </a:solidFill>
                <a:ea typeface="黑体" panose="02010609060101010101" pitchFamily="49" charset="-122"/>
              </a:rPr>
              <a:t>         分子排列紧密</a:t>
            </a:r>
          </a:p>
          <a:p>
            <a:pPr eaLnBrk="1" hangingPunct="1">
              <a:lnSpc>
                <a:spcPct val="120000"/>
              </a:lnSpc>
              <a:spcBef>
                <a:spcPct val="50000"/>
              </a:spcBef>
            </a:pPr>
            <a:r>
              <a:rPr lang="zh-CN" altLang="en-US" sz="2000" b="1" dirty="0">
                <a:solidFill>
                  <a:srgbClr val="0000CC"/>
                </a:solidFill>
                <a:ea typeface="黑体" panose="02010609060101010101" pitchFamily="49" charset="-122"/>
              </a:rPr>
              <a:t>         熔点、沸点、密度等一般高于相应的直链烷烃</a:t>
            </a:r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AFF9123-3830-40B3-8ADD-A32F6C605A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73168-5E6A-4339-852C-DCC23F16B918}" type="datetime11">
              <a:rPr lang="zh-CN" altLang="en-US" smtClean="0"/>
              <a:t>18:38:26</a:t>
            </a:fld>
            <a:endParaRPr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59D8B4D-DE6F-4A48-A9AC-D770DA9DA5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379CA-290F-4386-B024-4CDB787C03D0}" type="slidenum">
              <a:rPr lang="zh-CN" altLang="en-US" smtClean="0"/>
              <a:t>61</a:t>
            </a:fld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3100F3D0-2363-4939-9A05-A0128418389B}"/>
              </a:ext>
            </a:extLst>
          </p:cNvPr>
          <p:cNvSpPr txBox="1"/>
          <p:nvPr/>
        </p:nvSpPr>
        <p:spPr>
          <a:xfrm>
            <a:off x="702459" y="3124208"/>
            <a:ext cx="6361046" cy="32380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ct val="50000"/>
              </a:spcBef>
            </a:pPr>
            <a:r>
              <a:rPr lang="zh-CN" altLang="en-US" sz="2400" b="1" dirty="0">
                <a:solidFill>
                  <a:srgbClr val="660033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化学性质：</a:t>
            </a:r>
            <a:endParaRPr lang="en-US" altLang="zh-CN" sz="2400" b="1" dirty="0">
              <a:solidFill>
                <a:srgbClr val="660033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  <a:p>
            <a:pPr eaLnBrk="1" hangingPunct="1">
              <a:lnSpc>
                <a:spcPct val="120000"/>
              </a:lnSpc>
            </a:pP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单环烷烃按照环的大小分类：</a:t>
            </a:r>
            <a:endParaRPr lang="en-US" altLang="zh-CN" sz="2000" b="1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</a:pPr>
            <a:r>
              <a: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小环化合物  </a:t>
            </a:r>
            <a:r>
              <a: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C3</a:t>
            </a:r>
            <a:r>
              <a: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～</a:t>
            </a:r>
            <a:r>
              <a: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C4</a:t>
            </a:r>
          </a:p>
          <a:p>
            <a:pPr eaLnBrk="1" hangingPunct="1">
              <a:lnSpc>
                <a:spcPct val="120000"/>
              </a:lnSpc>
            </a:pPr>
            <a:r>
              <a: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普通环化合物 </a:t>
            </a:r>
            <a:r>
              <a: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C5</a:t>
            </a:r>
            <a:r>
              <a: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～</a:t>
            </a:r>
            <a:r>
              <a: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C7</a:t>
            </a:r>
          </a:p>
          <a:p>
            <a:pPr eaLnBrk="1" hangingPunct="1">
              <a:lnSpc>
                <a:spcPct val="120000"/>
              </a:lnSpc>
            </a:pPr>
            <a:r>
              <a: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中环化合物 </a:t>
            </a:r>
            <a:r>
              <a: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C8</a:t>
            </a:r>
            <a:r>
              <a: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～</a:t>
            </a:r>
            <a:r>
              <a: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C11</a:t>
            </a:r>
          </a:p>
          <a:p>
            <a:pPr eaLnBrk="1" hangingPunct="1">
              <a:lnSpc>
                <a:spcPct val="120000"/>
              </a:lnSpc>
            </a:pPr>
            <a:r>
              <a: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大环化合物  ≥</a:t>
            </a:r>
            <a:r>
              <a: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C12</a:t>
            </a:r>
          </a:p>
          <a:p>
            <a:pPr>
              <a:lnSpc>
                <a:spcPct val="120000"/>
              </a:lnSpc>
              <a:spcBef>
                <a:spcPct val="50000"/>
              </a:spcBef>
            </a:pPr>
            <a:r>
              <a:rPr lang="zh-CN" altLang="en-US" sz="2000" b="1" dirty="0">
                <a:solidFill>
                  <a:srgbClr val="0000CC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大环、中环、普通环化合物的化学性质与开链烃相似，小环化合物的性质较特殊。</a:t>
            </a:r>
            <a:endParaRPr lang="en-US" altLang="zh-CN" sz="2000" b="1" dirty="0">
              <a:solidFill>
                <a:srgbClr val="0000CC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D1D0EEF1-D69A-4FB4-9063-F5C717C61F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BB0D18-CF2F-4EC8-9156-AC915A6BBD0F}" type="datetime11">
              <a:rPr lang="zh-CN" altLang="en-US" smtClean="0"/>
              <a:t>18:38:26</a:t>
            </a:fld>
            <a:endParaRPr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DCDE0D0-3431-42FB-ABD6-E7B2E82F5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379CA-290F-4386-B024-4CDB787C03D0}" type="slidenum">
              <a:rPr lang="zh-CN" altLang="en-US" smtClean="0"/>
              <a:t>62</a:t>
            </a:fld>
            <a:endParaRPr lang="zh-CN" altLang="en-US"/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C1DF911A-F0D3-4197-80AA-C505F053DE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7725" y="5333992"/>
            <a:ext cx="1987550" cy="8695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zh-CN" b="1" dirty="0">
                <a:solidFill>
                  <a:schemeClr val="accent1"/>
                </a:solidFill>
              </a:rPr>
              <a:t>a. </a:t>
            </a:r>
            <a:r>
              <a:rPr lang="en-US" altLang="zh-CN" b="1" dirty="0" err="1">
                <a:solidFill>
                  <a:schemeClr val="accent1"/>
                </a:solidFill>
              </a:rPr>
              <a:t>Hydrogensis</a:t>
            </a:r>
            <a:endParaRPr lang="en-US" altLang="zh-CN" b="1" dirty="0">
              <a:solidFill>
                <a:schemeClr val="accent1"/>
              </a:solidFill>
            </a:endParaRPr>
          </a:p>
          <a:p>
            <a:pPr algn="ctr" eaLnBrk="1" hangingPunct="1">
              <a:lnSpc>
                <a:spcPct val="150000"/>
              </a:lnSpc>
            </a:pPr>
            <a:r>
              <a:rPr lang="en-US" altLang="zh-CN" b="1" dirty="0">
                <a:solidFill>
                  <a:schemeClr val="accent1"/>
                </a:solidFill>
              </a:rPr>
              <a:t>(</a:t>
            </a:r>
            <a:r>
              <a:rPr lang="zh-CN" altLang="en-US" b="1" dirty="0">
                <a:solidFill>
                  <a:schemeClr val="accent1"/>
                </a:solidFill>
              </a:rPr>
              <a:t>催化加氢</a:t>
            </a:r>
            <a:r>
              <a:rPr lang="en-US" altLang="zh-CN" b="1" dirty="0">
                <a:solidFill>
                  <a:schemeClr val="accent1"/>
                </a:solidFill>
              </a:rPr>
              <a:t>)</a:t>
            </a:r>
            <a:endParaRPr lang="zh-CN" altLang="en-US" b="1" dirty="0">
              <a:solidFill>
                <a:schemeClr val="accent1"/>
              </a:solidFill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9A79765A-B9DF-4E6D-806A-69F728B599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4190992"/>
            <a:ext cx="2327881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200" b="1" dirty="0">
                <a:solidFill>
                  <a:schemeClr val="accent1"/>
                </a:solidFill>
              </a:rPr>
              <a:t>2</a:t>
            </a:r>
            <a:r>
              <a:rPr lang="zh-CN" altLang="en-US" sz="2200" b="1" dirty="0">
                <a:solidFill>
                  <a:schemeClr val="accent1"/>
                </a:solidFill>
              </a:rPr>
              <a:t>、开环加成反应</a:t>
            </a:r>
          </a:p>
        </p:txBody>
      </p:sp>
      <p:graphicFrame>
        <p:nvGraphicFramePr>
          <p:cNvPr id="9" name="Object 4">
            <a:extLst>
              <a:ext uri="{FF2B5EF4-FFF2-40B4-BE49-F238E27FC236}">
                <a16:creationId xmlns:a16="http://schemas.microsoft.com/office/drawing/2014/main" id="{0F9275A4-CDFD-4DC7-B6C3-3FA63E47295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87522400"/>
              </p:ext>
            </p:extLst>
          </p:nvPr>
        </p:nvGraphicFramePr>
        <p:xfrm>
          <a:off x="3955300" y="3886188"/>
          <a:ext cx="4560050" cy="2597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004" name="Document" r:id="rId3" imgW="3457575" imgH="1971675" progId="ChemWindow.Document">
                  <p:embed/>
                </p:oleObj>
              </mc:Choice>
              <mc:Fallback>
                <p:oleObj name="Document" r:id="rId3" imgW="3457575" imgH="1971675" progId="ChemWindow.Document">
                  <p:embed/>
                  <p:pic>
                    <p:nvPicPr>
                      <p:cNvPr id="10" name="Object 4">
                        <a:extLst>
                          <a:ext uri="{FF2B5EF4-FFF2-40B4-BE49-F238E27FC236}">
                            <a16:creationId xmlns:a16="http://schemas.microsoft.com/office/drawing/2014/main" id="{673456A2-44C9-419F-8D85-9D6D1077C3D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5300" y="3886188"/>
                        <a:ext cx="4560050" cy="25976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Rectangle 3">
            <a:extLst>
              <a:ext uri="{FF2B5EF4-FFF2-40B4-BE49-F238E27FC236}">
                <a16:creationId xmlns:a16="http://schemas.microsoft.com/office/drawing/2014/main" id="{227BB786-15A5-4EF7-87E6-C238706A7656}"/>
              </a:ext>
            </a:extLst>
          </p:cNvPr>
          <p:cNvSpPr txBox="1">
            <a:spLocks noChangeArrowheads="1"/>
          </p:cNvSpPr>
          <p:nvPr/>
        </p:nvSpPr>
        <p:spPr>
          <a:xfrm>
            <a:off x="847725" y="228684"/>
            <a:ext cx="1875859" cy="43180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80000"/>
              </a:lnSpc>
              <a:spcAft>
                <a:spcPts val="0"/>
              </a:spcAft>
              <a:buFontTx/>
              <a:buNone/>
            </a:pPr>
            <a:r>
              <a:rPr lang="en-US" altLang="zh-CN" sz="2200" b="1" dirty="0">
                <a:solidFill>
                  <a:schemeClr val="accent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1</a:t>
            </a:r>
            <a:r>
              <a:rPr lang="zh-CN" altLang="en-US" sz="2200" b="1" dirty="0">
                <a:solidFill>
                  <a:schemeClr val="accent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、取代反应</a:t>
            </a:r>
          </a:p>
        </p:txBody>
      </p:sp>
      <p:sp>
        <p:nvSpPr>
          <p:cNvPr id="26" name="TextBox 6">
            <a:extLst>
              <a:ext uri="{FF2B5EF4-FFF2-40B4-BE49-F238E27FC236}">
                <a16:creationId xmlns:a16="http://schemas.microsoft.com/office/drawing/2014/main" id="{DC7ABCCD-1665-4913-933F-E856E58966F7}"/>
              </a:ext>
            </a:extLst>
          </p:cNvPr>
          <p:cNvSpPr txBox="1"/>
          <p:nvPr/>
        </p:nvSpPr>
        <p:spPr>
          <a:xfrm>
            <a:off x="716955" y="664922"/>
            <a:ext cx="7920880" cy="7720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800"/>
              </a:lnSpc>
            </a:pPr>
            <a:r>
              <a:rPr lang="zh-CN" altLang="en-US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      与饱和烷烃一样，在光和热的引发下环烷烃可以发生卤代反应，生成相应的卤代物。如：</a:t>
            </a:r>
          </a:p>
        </p:txBody>
      </p:sp>
      <p:graphicFrame>
        <p:nvGraphicFramePr>
          <p:cNvPr id="27" name="对象 26">
            <a:extLst>
              <a:ext uri="{FF2B5EF4-FFF2-40B4-BE49-F238E27FC236}">
                <a16:creationId xmlns:a16="http://schemas.microsoft.com/office/drawing/2014/main" id="{77E65C43-EF77-42F8-8A9C-6E128367700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11006574"/>
              </p:ext>
            </p:extLst>
          </p:nvPr>
        </p:nvGraphicFramePr>
        <p:xfrm>
          <a:off x="2443687" y="1461850"/>
          <a:ext cx="4256626" cy="22719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005" name="CS ChemDraw Drawing" r:id="rId5" imgW="4201360" imgH="2235320" progId="ChemDraw.Document.6.0">
                  <p:embed/>
                </p:oleObj>
              </mc:Choice>
              <mc:Fallback>
                <p:oleObj name="CS ChemDraw Drawing" r:id="rId5" imgW="4201360" imgH="2235320" progId="ChemDraw.Document.6.0">
                  <p:embed/>
                  <p:pic>
                    <p:nvPicPr>
                      <p:cNvPr id="6" name="对象 5">
                        <a:extLst>
                          <a:ext uri="{FF2B5EF4-FFF2-40B4-BE49-F238E27FC236}">
                            <a16:creationId xmlns:a16="http://schemas.microsoft.com/office/drawing/2014/main" id="{21926404-EB33-4808-94BD-FBF33CAC04B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43687" y="1461850"/>
                        <a:ext cx="4256626" cy="227194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49814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TextBox 2">
            <a:extLst>
              <a:ext uri="{FF2B5EF4-FFF2-40B4-BE49-F238E27FC236}">
                <a16:creationId xmlns:a16="http://schemas.microsoft.com/office/drawing/2014/main" id="{6A0B70EB-3EEB-4C65-BFDC-E0D11E5A0C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533400"/>
            <a:ext cx="2340608" cy="869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50000"/>
              </a:lnSpc>
              <a:buFont typeface="Wingdings 2" panose="05020102010507070707" pitchFamily="18" charset="2"/>
              <a:buNone/>
            </a:pPr>
            <a:r>
              <a:rPr lang="en-US" altLang="zh-CN" b="1" dirty="0">
                <a:solidFill>
                  <a:schemeClr val="accent1"/>
                </a:solidFill>
              </a:rPr>
              <a:t>b. Halogen addition</a:t>
            </a:r>
          </a:p>
          <a:p>
            <a:pPr algn="ctr" eaLnBrk="1" hangingPunct="1">
              <a:lnSpc>
                <a:spcPct val="150000"/>
              </a:lnSpc>
              <a:buFont typeface="Wingdings 2" panose="05020102010507070707" pitchFamily="18" charset="2"/>
              <a:buNone/>
            </a:pPr>
            <a:r>
              <a:rPr lang="en-US" altLang="zh-CN" b="1" dirty="0">
                <a:solidFill>
                  <a:schemeClr val="accent1"/>
                </a:solidFill>
              </a:rPr>
              <a:t>(</a:t>
            </a:r>
            <a:r>
              <a:rPr lang="zh-CN" altLang="en-US" b="1" dirty="0">
                <a:solidFill>
                  <a:schemeClr val="accent1"/>
                </a:solidFill>
              </a:rPr>
              <a:t>加卤素</a:t>
            </a:r>
            <a:r>
              <a:rPr lang="en-US" altLang="zh-CN" b="1" dirty="0">
                <a:solidFill>
                  <a:schemeClr val="accent1"/>
                </a:solidFill>
              </a:rPr>
              <a:t>)</a:t>
            </a:r>
            <a:endParaRPr lang="zh-CN" altLang="en-US" b="1" dirty="0">
              <a:solidFill>
                <a:schemeClr val="accent1"/>
              </a:solidFill>
            </a:endParaRPr>
          </a:p>
        </p:txBody>
      </p:sp>
      <p:sp>
        <p:nvSpPr>
          <p:cNvPr id="57348" name="TextBox 1">
            <a:extLst>
              <a:ext uri="{FF2B5EF4-FFF2-40B4-BE49-F238E27FC236}">
                <a16:creationId xmlns:a16="http://schemas.microsoft.com/office/drawing/2014/main" id="{6D6CE654-B0E0-4272-B1FE-70810FEAEC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0863" y="3498770"/>
            <a:ext cx="3487737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b="1" dirty="0">
                <a:solidFill>
                  <a:schemeClr val="accent1"/>
                </a:solidFill>
              </a:rPr>
              <a:t>c. Addition of hydrogen halide</a:t>
            </a:r>
          </a:p>
          <a:p>
            <a:pPr algn="ctr" eaLnBrk="1" hangingPunct="1"/>
            <a:r>
              <a:rPr lang="en-US" altLang="zh-CN" b="1" dirty="0">
                <a:solidFill>
                  <a:schemeClr val="accent1"/>
                </a:solidFill>
              </a:rPr>
              <a:t>(</a:t>
            </a:r>
            <a:r>
              <a:rPr lang="zh-CN" altLang="en-US" b="1" dirty="0">
                <a:solidFill>
                  <a:schemeClr val="accent1"/>
                </a:solidFill>
              </a:rPr>
              <a:t>加卤化氢</a:t>
            </a:r>
            <a:r>
              <a:rPr lang="en-US" altLang="zh-CN" b="1" dirty="0">
                <a:solidFill>
                  <a:schemeClr val="accent1"/>
                </a:solidFill>
              </a:rPr>
              <a:t>) </a:t>
            </a:r>
            <a:endParaRPr lang="zh-CN" altLang="en-US" b="1" dirty="0">
              <a:solidFill>
                <a:schemeClr val="accent1"/>
              </a:solidFill>
            </a:endParaRPr>
          </a:p>
        </p:txBody>
      </p:sp>
      <p:pic>
        <p:nvPicPr>
          <p:cNvPr id="57349" name="Picture 5" descr="E:\有机化学\有机课程\图片\图片27.tif">
            <a:extLst>
              <a:ext uri="{FF2B5EF4-FFF2-40B4-BE49-F238E27FC236}">
                <a16:creationId xmlns:a16="http://schemas.microsoft.com/office/drawing/2014/main" id="{B0674CEB-C787-4567-9F83-7E147D3F18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828"/>
          <a:stretch>
            <a:fillRect/>
          </a:stretch>
        </p:blipFill>
        <p:spPr bwMode="auto">
          <a:xfrm>
            <a:off x="2514600" y="4716383"/>
            <a:ext cx="5102225" cy="1760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日期占位符 1">
            <a:extLst>
              <a:ext uri="{FF2B5EF4-FFF2-40B4-BE49-F238E27FC236}">
                <a16:creationId xmlns:a16="http://schemas.microsoft.com/office/drawing/2014/main" id="{F0AE6BA1-94BE-4B13-92EB-1A574804DA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0AB46-9C61-4667-9196-F544D6F66AAF}" type="datetime11">
              <a:rPr lang="zh-CN" altLang="en-US" smtClean="0"/>
              <a:t>18:38:26</a:t>
            </a:fld>
            <a:endParaRPr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03ED3BD-EB2C-4EFA-B28B-F6E8486EFE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379CA-290F-4386-B024-4CDB787C03D0}" type="slidenum">
              <a:rPr lang="zh-CN" altLang="en-US" smtClean="0"/>
              <a:t>63</a:t>
            </a:fld>
            <a:endParaRPr lang="zh-CN" altLang="en-US"/>
          </a:p>
        </p:txBody>
      </p:sp>
      <p:sp>
        <p:nvSpPr>
          <p:cNvPr id="8" name="Text Box 6">
            <a:extLst>
              <a:ext uri="{FF2B5EF4-FFF2-40B4-BE49-F238E27FC236}">
                <a16:creationId xmlns:a16="http://schemas.microsoft.com/office/drawing/2014/main" id="{13494B69-C3B8-4A51-AE60-EE323C6841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19339" y="510798"/>
            <a:ext cx="2209849" cy="8925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600" b="1" dirty="0">
                <a:solidFill>
                  <a:srgbClr val="FF0000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可以将其烷烃区别开来</a:t>
            </a:r>
          </a:p>
        </p:txBody>
      </p:sp>
      <p:graphicFrame>
        <p:nvGraphicFramePr>
          <p:cNvPr id="9" name="Object 3">
            <a:extLst>
              <a:ext uri="{FF2B5EF4-FFF2-40B4-BE49-F238E27FC236}">
                <a16:creationId xmlns:a16="http://schemas.microsoft.com/office/drawing/2014/main" id="{B808FDD9-C6E3-4D4B-8575-BD96E7B5A96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55234288"/>
              </p:ext>
            </p:extLst>
          </p:nvPr>
        </p:nvGraphicFramePr>
        <p:xfrm>
          <a:off x="5734938" y="1371654"/>
          <a:ext cx="2773362" cy="1901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019" name="Document" r:id="rId4" imgW="1704975" imgH="1171575" progId="ChemWindow.Document">
                  <p:embed/>
                </p:oleObj>
              </mc:Choice>
              <mc:Fallback>
                <p:oleObj name="Document" r:id="rId4" imgW="1704975" imgH="1171575" progId="ChemWindow.Document">
                  <p:embed/>
                  <p:pic>
                    <p:nvPicPr>
                      <p:cNvPr id="15363" name="Object 3">
                        <a:extLst>
                          <a:ext uri="{FF2B5EF4-FFF2-40B4-BE49-F238E27FC236}">
                            <a16:creationId xmlns:a16="http://schemas.microsoft.com/office/drawing/2014/main" id="{A679D331-F0EC-428C-A756-F1F2A6B6C51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34938" y="1371654"/>
                        <a:ext cx="2773362" cy="1901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图片 3">
            <a:extLst>
              <a:ext uri="{FF2B5EF4-FFF2-40B4-BE49-F238E27FC236}">
                <a16:creationId xmlns:a16="http://schemas.microsoft.com/office/drawing/2014/main" id="{108CE80D-930B-4399-9E69-FFEA4406299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46358"/>
          <a:stretch/>
        </p:blipFill>
        <p:spPr>
          <a:xfrm>
            <a:off x="550863" y="1757538"/>
            <a:ext cx="4763550" cy="76815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3F9857F-D0CB-45B3-B4E9-DCD984BDAC2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81280"/>
          <a:stretch/>
        </p:blipFill>
        <p:spPr>
          <a:xfrm>
            <a:off x="550863" y="2945264"/>
            <a:ext cx="4213860" cy="32951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Text Box 2">
            <a:extLst>
              <a:ext uri="{FF2B5EF4-FFF2-40B4-BE49-F238E27FC236}">
                <a16:creationId xmlns:a16="http://schemas.microsoft.com/office/drawing/2014/main" id="{60CB25DB-322B-4C16-AC7F-5346C6A718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5475" y="228684"/>
            <a:ext cx="6553200" cy="176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000" b="1">
                <a:solidFill>
                  <a:schemeClr val="tx2"/>
                </a:solidFill>
                <a:ea typeface="黑体" panose="02010609060101010101" pitchFamily="49" charset="-122"/>
              </a:rPr>
              <a:t>开环的规律：</a:t>
            </a:r>
          </a:p>
          <a:p>
            <a:pPr eaLnBrk="1" hangingPunct="1">
              <a:spcBef>
                <a:spcPct val="50000"/>
              </a:spcBef>
            </a:pPr>
            <a:r>
              <a:rPr lang="zh-CN" altLang="en-US" sz="2000" b="1">
                <a:solidFill>
                  <a:schemeClr val="tx2"/>
                </a:solidFill>
                <a:ea typeface="黑体" panose="02010609060101010101" pitchFamily="49" charset="-122"/>
              </a:rPr>
              <a:t>       在含氢最多与含氢最少的碳原子之间开环。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zh-CN" sz="2000" b="1">
                <a:solidFill>
                  <a:schemeClr val="tx2"/>
                </a:solidFill>
                <a:ea typeface="黑体" panose="02010609060101010101" pitchFamily="49" charset="-122"/>
              </a:rPr>
              <a:t>HX</a:t>
            </a:r>
            <a:r>
              <a:rPr lang="zh-CN" altLang="en-US" sz="2000" b="1">
                <a:solidFill>
                  <a:schemeClr val="tx2"/>
                </a:solidFill>
                <a:ea typeface="黑体" panose="02010609060101010101" pitchFamily="49" charset="-122"/>
              </a:rPr>
              <a:t>加成的规律：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zh-CN" sz="2000" b="1">
                <a:solidFill>
                  <a:schemeClr val="tx2"/>
                </a:solidFill>
                <a:ea typeface="黑体" panose="02010609060101010101" pitchFamily="49" charset="-122"/>
              </a:rPr>
              <a:t>       H</a:t>
            </a:r>
            <a:r>
              <a:rPr lang="zh-CN" altLang="en-US" sz="2000" b="1">
                <a:solidFill>
                  <a:schemeClr val="tx2"/>
                </a:solidFill>
                <a:ea typeface="黑体" panose="02010609060101010101" pitchFamily="49" charset="-122"/>
              </a:rPr>
              <a:t>加在含氢较多的碳上。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81E78964-6E8C-4347-BE11-986CC3F90171}"/>
              </a:ext>
            </a:extLst>
          </p:cNvPr>
          <p:cNvGrpSpPr>
            <a:grpSpLocks/>
          </p:cNvGrpSpPr>
          <p:nvPr/>
        </p:nvGrpSpPr>
        <p:grpSpPr bwMode="auto">
          <a:xfrm>
            <a:off x="798513" y="3795639"/>
            <a:ext cx="7812087" cy="2452687"/>
            <a:chOff x="798513" y="3414713"/>
            <a:chExt cx="7812087" cy="2452687"/>
          </a:xfrm>
        </p:grpSpPr>
        <p:sp>
          <p:nvSpPr>
            <p:cNvPr id="58372" name="Text Box 5">
              <a:extLst>
                <a:ext uri="{FF2B5EF4-FFF2-40B4-BE49-F238E27FC236}">
                  <a16:creationId xmlns:a16="http://schemas.microsoft.com/office/drawing/2014/main" id="{0E4517E0-F22C-4466-BED3-DBC4EF7007B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82650" y="3486150"/>
              <a:ext cx="4327525" cy="4000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zh-CN" altLang="en-US" sz="2000" b="1" dirty="0">
                  <a:latin typeface="Times New Roman" panose="02020603050405020304" pitchFamily="18" charset="0"/>
                </a:rPr>
                <a:t>环丙烷衍生物开环符合马氏规则。</a:t>
              </a:r>
            </a:p>
          </p:txBody>
        </p:sp>
        <p:grpSp>
          <p:nvGrpSpPr>
            <p:cNvPr id="58373" name="Group 7">
              <a:extLst>
                <a:ext uri="{FF2B5EF4-FFF2-40B4-BE49-F238E27FC236}">
                  <a16:creationId xmlns:a16="http://schemas.microsoft.com/office/drawing/2014/main" id="{76B87D0B-252C-4835-8335-F8EB2C74C4A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73200" y="4192588"/>
              <a:ext cx="1035050" cy="1125537"/>
              <a:chOff x="584" y="3209"/>
              <a:chExt cx="652" cy="709"/>
            </a:xfrm>
          </p:grpSpPr>
          <p:sp>
            <p:nvSpPr>
              <p:cNvPr id="58387" name="AutoShape 8">
                <a:extLst>
                  <a:ext uri="{FF2B5EF4-FFF2-40B4-BE49-F238E27FC236}">
                    <a16:creationId xmlns:a16="http://schemas.microsoft.com/office/drawing/2014/main" id="{A73FEFF8-464C-48BA-B6C1-A8524688E9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4" y="3407"/>
                <a:ext cx="482" cy="369"/>
              </a:xfrm>
              <a:prstGeom prst="triangle">
                <a:avLst>
                  <a:gd name="adj" fmla="val 50000"/>
                </a:avLst>
              </a:prstGeom>
              <a:noFill/>
              <a:ln w="381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58388" name="Line 9">
                <a:extLst>
                  <a:ext uri="{FF2B5EF4-FFF2-40B4-BE49-F238E27FC236}">
                    <a16:creationId xmlns:a16="http://schemas.microsoft.com/office/drawing/2014/main" id="{7119D934-4C55-4C37-9826-35488D734FF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584" y="3634"/>
                <a:ext cx="170" cy="14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58389" name="Line 10">
                <a:extLst>
                  <a:ext uri="{FF2B5EF4-FFF2-40B4-BE49-F238E27FC236}">
                    <a16:creationId xmlns:a16="http://schemas.microsoft.com/office/drawing/2014/main" id="{8F4D8666-8A86-4AC2-A73A-C6B303C2EC3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009" y="3209"/>
                <a:ext cx="0" cy="198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58390" name="Line 11">
                <a:extLst>
                  <a:ext uri="{FF2B5EF4-FFF2-40B4-BE49-F238E27FC236}">
                    <a16:creationId xmlns:a16="http://schemas.microsoft.com/office/drawing/2014/main" id="{3596C480-A5F4-4999-8A4E-C89FC85DFA6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612" y="3776"/>
                <a:ext cx="142" cy="14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</p:grpSp>
        <p:grpSp>
          <p:nvGrpSpPr>
            <p:cNvPr id="58374" name="Group 12">
              <a:extLst>
                <a:ext uri="{FF2B5EF4-FFF2-40B4-BE49-F238E27FC236}">
                  <a16:creationId xmlns:a16="http://schemas.microsoft.com/office/drawing/2014/main" id="{E0F4EED7-D1D2-4C3A-B76A-FA8B89209FE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79713" y="4103688"/>
              <a:ext cx="4860925" cy="1311275"/>
              <a:chOff x="1633" y="3096"/>
              <a:chExt cx="3062" cy="826"/>
            </a:xfrm>
          </p:grpSpPr>
          <p:grpSp>
            <p:nvGrpSpPr>
              <p:cNvPr id="58379" name="Group 13">
                <a:extLst>
                  <a:ext uri="{FF2B5EF4-FFF2-40B4-BE49-F238E27FC236}">
                    <a16:creationId xmlns:a16="http://schemas.microsoft.com/office/drawing/2014/main" id="{9AE8BA1A-A984-4B1D-96FC-6114074B6F5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633" y="3096"/>
                <a:ext cx="3062" cy="826"/>
                <a:chOff x="1633" y="3096"/>
                <a:chExt cx="3062" cy="826"/>
              </a:xfrm>
            </p:grpSpPr>
            <p:sp>
              <p:nvSpPr>
                <p:cNvPr id="58381" name="Text Box 14">
                  <a:extLst>
                    <a:ext uri="{FF2B5EF4-FFF2-40B4-BE49-F238E27FC236}">
                      <a16:creationId xmlns:a16="http://schemas.microsoft.com/office/drawing/2014/main" id="{83D7D282-1229-4B78-BC0D-B862B1EFC728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633" y="3351"/>
                  <a:ext cx="3062" cy="32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r>
                    <a:rPr kumimoji="1" lang="en-US" altLang="zh-CN" sz="2800" b="1">
                      <a:solidFill>
                        <a:schemeClr val="tx2"/>
                      </a:solidFill>
                      <a:latin typeface="Times New Roman" panose="02020603050405020304" pitchFamily="18" charset="0"/>
                    </a:rPr>
                    <a:t>+</a:t>
                  </a:r>
                  <a:r>
                    <a:rPr kumimoji="1" lang="en-US" altLang="zh-CN" sz="2800">
                      <a:solidFill>
                        <a:schemeClr val="tx2"/>
                      </a:solidFill>
                      <a:latin typeface="Times New Roman" panose="02020603050405020304" pitchFamily="18" charset="0"/>
                    </a:rPr>
                    <a:t> HBr                  CH</a:t>
                  </a:r>
                  <a:r>
                    <a:rPr kumimoji="1" lang="en-US" altLang="zh-CN" sz="2800" baseline="-25000">
                      <a:solidFill>
                        <a:schemeClr val="tx2"/>
                      </a:solidFill>
                      <a:latin typeface="Times New Roman" panose="02020603050405020304" pitchFamily="18" charset="0"/>
                    </a:rPr>
                    <a:t>3</a:t>
                  </a:r>
                  <a:r>
                    <a:rPr kumimoji="1" lang="en-US" altLang="zh-CN" sz="2800">
                      <a:solidFill>
                        <a:schemeClr val="tx2"/>
                      </a:solidFill>
                      <a:latin typeface="Times New Roman" panose="02020603050405020304" pitchFamily="18" charset="0"/>
                    </a:rPr>
                    <a:t>CCHCH</a:t>
                  </a:r>
                  <a:r>
                    <a:rPr kumimoji="1" lang="en-US" altLang="zh-CN" sz="2800" baseline="-25000">
                      <a:solidFill>
                        <a:schemeClr val="tx2"/>
                      </a:solidFill>
                      <a:latin typeface="Times New Roman" panose="02020603050405020304" pitchFamily="18" charset="0"/>
                    </a:rPr>
                    <a:t>3</a:t>
                  </a:r>
                  <a:endParaRPr kumimoji="1" lang="en-US" altLang="zh-CN" sz="2800" b="1">
                    <a:solidFill>
                      <a:schemeClr val="tx2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58382" name="Text Box 15">
                  <a:extLst>
                    <a:ext uri="{FF2B5EF4-FFF2-40B4-BE49-F238E27FC236}">
                      <a16:creationId xmlns:a16="http://schemas.microsoft.com/office/drawing/2014/main" id="{6EFE586D-F3B0-4B22-84C7-8B31220370DF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589" y="3096"/>
                  <a:ext cx="510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r>
                    <a:rPr kumimoji="1" lang="en-US" altLang="zh-CN" sz="2400">
                      <a:solidFill>
                        <a:schemeClr val="tx2"/>
                      </a:solidFill>
                      <a:latin typeface="Times New Roman" panose="02020603050405020304" pitchFamily="18" charset="0"/>
                    </a:rPr>
                    <a:t>CH</a:t>
                  </a:r>
                  <a:r>
                    <a:rPr kumimoji="1" lang="en-US" altLang="zh-CN" sz="2400" baseline="-25000">
                      <a:solidFill>
                        <a:schemeClr val="tx2"/>
                      </a:solidFill>
                      <a:latin typeface="Times New Roman" panose="02020603050405020304" pitchFamily="18" charset="0"/>
                    </a:rPr>
                    <a:t>3</a:t>
                  </a:r>
                  <a:endParaRPr kumimoji="1" lang="en-US" altLang="zh-CN" sz="2400">
                    <a:solidFill>
                      <a:schemeClr val="tx2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58383" name="Text Box 16">
                  <a:extLst>
                    <a:ext uri="{FF2B5EF4-FFF2-40B4-BE49-F238E27FC236}">
                      <a16:creationId xmlns:a16="http://schemas.microsoft.com/office/drawing/2014/main" id="{76EC63E8-2274-4DC2-8DA6-2863A761B83C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560" y="3634"/>
                  <a:ext cx="794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r>
                    <a:rPr kumimoji="1" lang="en-US" altLang="zh-CN" sz="2400">
                      <a:solidFill>
                        <a:schemeClr val="tx2"/>
                      </a:solidFill>
                      <a:latin typeface="Times New Roman" panose="02020603050405020304" pitchFamily="18" charset="0"/>
                    </a:rPr>
                    <a:t>Br CH</a:t>
                  </a:r>
                  <a:r>
                    <a:rPr kumimoji="1" lang="en-US" altLang="zh-CN" sz="2400" baseline="-25000">
                      <a:solidFill>
                        <a:schemeClr val="tx2"/>
                      </a:solidFill>
                      <a:latin typeface="Times New Roman" panose="02020603050405020304" pitchFamily="18" charset="0"/>
                    </a:rPr>
                    <a:t>3</a:t>
                  </a:r>
                  <a:endParaRPr kumimoji="1" lang="en-US" altLang="zh-CN" sz="2400">
                    <a:solidFill>
                      <a:schemeClr val="tx2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58384" name="Line 17">
                  <a:extLst>
                    <a:ext uri="{FF2B5EF4-FFF2-40B4-BE49-F238E27FC236}">
                      <a16:creationId xmlns:a16="http://schemas.microsoft.com/office/drawing/2014/main" id="{5CFF2A11-E4EA-45ED-8F25-9AAE2E790D6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730" y="3322"/>
                  <a:ext cx="0" cy="114"/>
                </a:xfrm>
                <a:prstGeom prst="line">
                  <a:avLst/>
                </a:prstGeom>
                <a:noFill/>
                <a:ln w="28575">
                  <a:solidFill>
                    <a:schemeClr val="accent2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58385" name="Line 18">
                  <a:extLst>
                    <a:ext uri="{FF2B5EF4-FFF2-40B4-BE49-F238E27FC236}">
                      <a16:creationId xmlns:a16="http://schemas.microsoft.com/office/drawing/2014/main" id="{8E69F273-5623-4825-9267-FA2645A1FAD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730" y="3606"/>
                  <a:ext cx="0" cy="114"/>
                </a:xfrm>
                <a:prstGeom prst="line">
                  <a:avLst/>
                </a:prstGeom>
                <a:noFill/>
                <a:ln w="28575">
                  <a:solidFill>
                    <a:schemeClr val="accent2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58386" name="Line 19">
                  <a:extLst>
                    <a:ext uri="{FF2B5EF4-FFF2-40B4-BE49-F238E27FC236}">
                      <a16:creationId xmlns:a16="http://schemas.microsoft.com/office/drawing/2014/main" id="{8EA21647-5A66-4DE3-B5D4-E9010A1E0F0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901" y="3606"/>
                  <a:ext cx="0" cy="114"/>
                </a:xfrm>
                <a:prstGeom prst="line">
                  <a:avLst/>
                </a:prstGeom>
                <a:noFill/>
                <a:ln w="28575">
                  <a:solidFill>
                    <a:schemeClr val="accent2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</p:grpSp>
          <p:sp>
            <p:nvSpPr>
              <p:cNvPr id="58380" name="Line 20">
                <a:extLst>
                  <a:ext uri="{FF2B5EF4-FFF2-40B4-BE49-F238E27FC236}">
                    <a16:creationId xmlns:a16="http://schemas.microsoft.com/office/drawing/2014/main" id="{BC83545F-FE54-4F89-A2FD-7BC6DF72016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13" y="3549"/>
                <a:ext cx="907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lg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</p:grpSp>
        <p:sp>
          <p:nvSpPr>
            <p:cNvPr id="58375" name="Text Box 21">
              <a:extLst>
                <a:ext uri="{FF2B5EF4-FFF2-40B4-BE49-F238E27FC236}">
                  <a16:creationId xmlns:a16="http://schemas.microsoft.com/office/drawing/2014/main" id="{78439190-E565-42DF-9CBD-BF43E640CDE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98513" y="5410200"/>
              <a:ext cx="2790825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en-US" altLang="zh-CN" sz="2400" dirty="0">
                  <a:latin typeface="Times New Roman" panose="02020603050405020304" pitchFamily="18" charset="0"/>
                </a:rPr>
                <a:t>1,1,2-</a:t>
              </a:r>
              <a:r>
                <a:rPr kumimoji="1" lang="zh-CN" altLang="en-US" sz="2400" dirty="0">
                  <a:latin typeface="Times New Roman" panose="02020603050405020304" pitchFamily="18" charset="0"/>
                </a:rPr>
                <a:t>三甲基环丙烷</a:t>
              </a:r>
            </a:p>
          </p:txBody>
        </p:sp>
        <p:sp>
          <p:nvSpPr>
            <p:cNvPr id="58376" name="Text Box 22">
              <a:extLst>
                <a:ext uri="{FF2B5EF4-FFF2-40B4-BE49-F238E27FC236}">
                  <a16:creationId xmlns:a16="http://schemas.microsoft.com/office/drawing/2014/main" id="{8D91258F-3E27-4F10-9703-B69680B3EB2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38713" y="5362575"/>
              <a:ext cx="3671887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en-US" altLang="zh-CN" sz="2400" dirty="0">
                  <a:latin typeface="Times New Roman" panose="02020603050405020304" pitchFamily="18" charset="0"/>
                </a:rPr>
                <a:t>2,3-</a:t>
              </a:r>
              <a:r>
                <a:rPr kumimoji="1" lang="zh-CN" altLang="en-US" sz="2400" dirty="0">
                  <a:latin typeface="Times New Roman" panose="02020603050405020304" pitchFamily="18" charset="0"/>
                </a:rPr>
                <a:t>二甲基</a:t>
              </a:r>
              <a:r>
                <a:rPr kumimoji="1" lang="en-US" altLang="zh-CN" sz="2600" dirty="0">
                  <a:latin typeface="Times New Roman" panose="02020603050405020304" pitchFamily="18" charset="0"/>
                </a:rPr>
                <a:t>- 2-</a:t>
              </a:r>
              <a:r>
                <a:rPr kumimoji="1" lang="zh-CN" altLang="en-US" sz="2600" dirty="0">
                  <a:latin typeface="Times New Roman" panose="02020603050405020304" pitchFamily="18" charset="0"/>
                </a:rPr>
                <a:t>溴</a:t>
              </a:r>
              <a:r>
                <a:rPr kumimoji="1" lang="zh-CN" altLang="en-US" sz="2400" dirty="0">
                  <a:latin typeface="Times New Roman" panose="02020603050405020304" pitchFamily="18" charset="0"/>
                </a:rPr>
                <a:t>丁烷</a:t>
              </a:r>
            </a:p>
          </p:txBody>
        </p:sp>
        <p:pic>
          <p:nvPicPr>
            <p:cNvPr id="58377" name="Picture 27">
              <a:extLst>
                <a:ext uri="{FF2B5EF4-FFF2-40B4-BE49-F238E27FC236}">
                  <a16:creationId xmlns:a16="http://schemas.microsoft.com/office/drawing/2014/main" id="{EA017669-7FC2-45FB-B07B-15BE08B7854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6F6F6"/>
                </a:clrFrom>
                <a:clrTo>
                  <a:srgbClr val="F6F6F6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11775" y="3419475"/>
              <a:ext cx="488950" cy="4619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8378" name="Picture 27">
              <a:extLst>
                <a:ext uri="{FF2B5EF4-FFF2-40B4-BE49-F238E27FC236}">
                  <a16:creationId xmlns:a16="http://schemas.microsoft.com/office/drawing/2014/main" id="{38615CA1-FEDC-447A-AAFF-A9FF520CD1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6F6F6"/>
                </a:clrFrom>
                <a:clrTo>
                  <a:srgbClr val="F6F6F6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00725" y="3414713"/>
              <a:ext cx="488950" cy="4619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0A2E7E4-420D-48CE-B950-ADE30A74AF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85F2B-08B4-43BD-8578-38B41E8C4F50}" type="datetime11">
              <a:rPr lang="zh-CN" altLang="en-US" smtClean="0"/>
              <a:t>18:38:26</a:t>
            </a:fld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728A75D-6DA4-48F9-A96B-D87294438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379CA-290F-4386-B024-4CDB787C03D0}" type="slidenum">
              <a:rPr lang="zh-CN" altLang="en-US" smtClean="0"/>
              <a:t>64</a:t>
            </a:fld>
            <a:endParaRPr lang="zh-CN" altLang="en-US"/>
          </a:p>
        </p:txBody>
      </p:sp>
      <p:graphicFrame>
        <p:nvGraphicFramePr>
          <p:cNvPr id="25" name="Object 3">
            <a:extLst>
              <a:ext uri="{FF2B5EF4-FFF2-40B4-BE49-F238E27FC236}">
                <a16:creationId xmlns:a16="http://schemas.microsoft.com/office/drawing/2014/main" id="{F09D9E7F-1653-42E5-8F09-E2B96E6342A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6867892"/>
              </p:ext>
            </p:extLst>
          </p:nvPr>
        </p:nvGraphicFramePr>
        <p:xfrm>
          <a:off x="2221726" y="2133634"/>
          <a:ext cx="4700548" cy="15195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056" name="CS ChemDraw Drawing" r:id="rId4" imgW="4219446" imgH="1366674" progId="ChemDraw.Document.6.0">
                  <p:embed/>
                </p:oleObj>
              </mc:Choice>
              <mc:Fallback>
                <p:oleObj name="CS ChemDraw Drawing" r:id="rId4" imgW="4219446" imgH="1366674" progId="ChemDraw.Document.6.0">
                  <p:embed/>
                  <p:pic>
                    <p:nvPicPr>
                      <p:cNvPr id="16387" name="Object 3">
                        <a:extLst>
                          <a:ext uri="{FF2B5EF4-FFF2-40B4-BE49-F238E27FC236}">
                            <a16:creationId xmlns:a16="http://schemas.microsoft.com/office/drawing/2014/main" id="{61D2B734-02F6-4B21-A029-5771F6B06E4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21726" y="2133634"/>
                        <a:ext cx="4700548" cy="151952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466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6">
            <a:extLst>
              <a:ext uri="{FF2B5EF4-FFF2-40B4-BE49-F238E27FC236}">
                <a16:creationId xmlns:a16="http://schemas.microsoft.com/office/drawing/2014/main" id="{54F13148-F7E5-40EC-82F5-1DF4548450CD}"/>
              </a:ext>
            </a:extLst>
          </p:cNvPr>
          <p:cNvSpPr txBox="1"/>
          <p:nvPr/>
        </p:nvSpPr>
        <p:spPr>
          <a:xfrm>
            <a:off x="515793" y="1707777"/>
            <a:ext cx="7920880" cy="9572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      常温下，环烷烃不与一般氧化剂（如高锰酸钾水溶液、臭氧等）不起反应，以此这可作为环烷烃与烯烃、炔烃的鉴别反应。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3FC516-B81C-45A5-8CAC-781EF3A4DF2B}"/>
              </a:ext>
            </a:extLst>
          </p:cNvPr>
          <p:cNvSpPr txBox="1"/>
          <p:nvPr/>
        </p:nvSpPr>
        <p:spPr>
          <a:xfrm>
            <a:off x="430459" y="4072974"/>
            <a:ext cx="7920880" cy="9572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      但在加热时与强氧化剂作用，或在催化剂作用下用空气氧化，环烷烃可氧化成各种氧化产物，如：</a:t>
            </a:r>
          </a:p>
        </p:txBody>
      </p:sp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5C3C2F4A-2C56-4A16-9F67-8F300C9C14F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55727804"/>
              </p:ext>
            </p:extLst>
          </p:nvPr>
        </p:nvGraphicFramePr>
        <p:xfrm>
          <a:off x="1409744" y="2974838"/>
          <a:ext cx="6324511" cy="7720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048" name="CS ChemDraw Drawing" r:id="rId4" imgW="4827623" imgH="590885" progId="ChemDraw.Document.6.0">
                  <p:embed/>
                </p:oleObj>
              </mc:Choice>
              <mc:Fallback>
                <p:oleObj name="CS ChemDraw Drawing" r:id="rId4" imgW="4827623" imgH="590885" progId="ChemDraw.Document.6.0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5C3C2F4A-2C56-4A16-9F67-8F300C9C14F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9744" y="2974838"/>
                        <a:ext cx="6324511" cy="77200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82B09312-136B-47D2-A388-463860FD013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17750200"/>
              </p:ext>
            </p:extLst>
          </p:nvPr>
        </p:nvGraphicFramePr>
        <p:xfrm>
          <a:off x="2551661" y="5257752"/>
          <a:ext cx="4040675" cy="837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049" name="CS ChemDraw Drawing" r:id="rId6" imgW="2712096" imgH="562002" progId="ChemDraw.Document.6.0">
                  <p:embed/>
                </p:oleObj>
              </mc:Choice>
              <mc:Fallback>
                <p:oleObj name="CS ChemDraw Drawing" r:id="rId6" imgW="2712096" imgH="562002" progId="ChemDraw.Document.6.0">
                  <p:embed/>
                  <p:pic>
                    <p:nvPicPr>
                      <p:cNvPr id="6" name="对象 5">
                        <a:extLst>
                          <a:ext uri="{FF2B5EF4-FFF2-40B4-BE49-F238E27FC236}">
                            <a16:creationId xmlns:a16="http://schemas.microsoft.com/office/drawing/2014/main" id="{82B09312-136B-47D2-A388-463860FD013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51661" y="5257752"/>
                        <a:ext cx="4040675" cy="83711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文本框 7">
            <a:extLst>
              <a:ext uri="{FF2B5EF4-FFF2-40B4-BE49-F238E27FC236}">
                <a16:creationId xmlns:a16="http://schemas.microsoft.com/office/drawing/2014/main" id="{7F7920F2-3C2D-43B4-A9B0-66F057E741EB}"/>
              </a:ext>
            </a:extLst>
          </p:cNvPr>
          <p:cNvSpPr txBox="1"/>
          <p:nvPr/>
        </p:nvSpPr>
        <p:spPr>
          <a:xfrm>
            <a:off x="533506" y="986090"/>
            <a:ext cx="19811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/>
            <a:r>
              <a:rPr lang="en-US" altLang="zh-CN" sz="2200" b="1" dirty="0">
                <a:solidFill>
                  <a:schemeClr val="accent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3</a:t>
            </a:r>
            <a:r>
              <a:rPr lang="zh-CN" altLang="en-US" sz="2200" b="1" dirty="0">
                <a:solidFill>
                  <a:schemeClr val="accent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、氧化反应</a:t>
            </a:r>
          </a:p>
        </p:txBody>
      </p:sp>
    </p:spTree>
    <p:extLst>
      <p:ext uri="{BB962C8B-B14F-4D97-AF65-F5344CB8AC3E}">
        <p14:creationId xmlns:p14="http://schemas.microsoft.com/office/powerpoint/2010/main" val="3833219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矩形 8">
            <a:extLst>
              <a:ext uri="{FF2B5EF4-FFF2-40B4-BE49-F238E27FC236}">
                <a16:creationId xmlns:a16="http://schemas.microsoft.com/office/drawing/2014/main" id="{B6CC6A71-8BEB-48B3-A5BF-8FD5047E7E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2888" y="304800"/>
            <a:ext cx="8062912" cy="57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457200" indent="-4572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5000"/>
              </a:lnSpc>
              <a:spcBef>
                <a:spcPct val="25000"/>
              </a:spcBef>
              <a:buFont typeface="Wingdings" panose="05000000000000000000" pitchFamily="2" charset="2"/>
              <a:buChar char="Ø"/>
            </a:pPr>
            <a:r>
              <a:rPr lang="en-US" altLang="zh-CN" sz="2800" b="1">
                <a:solidFill>
                  <a:schemeClr val="tx2"/>
                </a:solidFill>
              </a:rPr>
              <a:t>2.2.3 Structure and stability — </a:t>
            </a:r>
            <a:r>
              <a:rPr lang="zh-CN" altLang="en-US" sz="2800" b="1">
                <a:solidFill>
                  <a:schemeClr val="tx2"/>
                </a:solidFill>
              </a:rPr>
              <a:t>结构及稳定性</a:t>
            </a:r>
            <a:endParaRPr lang="zh-CN" altLang="en-US" sz="2800"/>
          </a:p>
        </p:txBody>
      </p:sp>
      <p:sp>
        <p:nvSpPr>
          <p:cNvPr id="59395" name="Rectangle 3">
            <a:extLst>
              <a:ext uri="{FF2B5EF4-FFF2-40B4-BE49-F238E27FC236}">
                <a16:creationId xmlns:a16="http://schemas.microsoft.com/office/drawing/2014/main" id="{94173694-FC80-425E-8FC3-112A6EEB2F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3075" y="1117600"/>
            <a:ext cx="8326438" cy="109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20000"/>
              </a:spcBef>
              <a:buClr>
                <a:srgbClr val="0BD0D9"/>
              </a:buClr>
              <a:buSzPct val="95000"/>
            </a:pPr>
            <a:r>
              <a:rPr lang="zh-CN" altLang="en-US" sz="2000" b="1">
                <a:solidFill>
                  <a:schemeClr val="tx2"/>
                </a:solidFill>
                <a:ea typeface="黑体" panose="02010609060101010101" pitchFamily="49" charset="-122"/>
              </a:rPr>
              <a:t>环的稳定性与环的大小有关。从燃烧热的变化得到，开链烷烃的平均燃烧热，每个</a:t>
            </a:r>
            <a:r>
              <a:rPr lang="en-US" altLang="zh-CN" sz="2000" b="1">
                <a:solidFill>
                  <a:schemeClr val="tx2"/>
                </a:solidFill>
                <a:ea typeface="黑体" panose="02010609060101010101" pitchFamily="49" charset="-122"/>
              </a:rPr>
              <a:t>CH</a:t>
            </a:r>
            <a:r>
              <a:rPr lang="en-US" altLang="zh-CN" sz="2000" b="1" baseline="-25000">
                <a:solidFill>
                  <a:schemeClr val="tx2"/>
                </a:solidFill>
                <a:ea typeface="黑体" panose="02010609060101010101" pitchFamily="49" charset="-122"/>
              </a:rPr>
              <a:t>2</a:t>
            </a:r>
            <a:r>
              <a:rPr lang="zh-CN" altLang="en-US" sz="2000" b="1">
                <a:solidFill>
                  <a:schemeClr val="tx2"/>
                </a:solidFill>
                <a:ea typeface="黑体" panose="02010609060101010101" pitchFamily="49" charset="-122"/>
              </a:rPr>
              <a:t>的</a:t>
            </a:r>
            <a:r>
              <a:rPr lang="el-GR" altLang="zh-CN" sz="2000" b="1">
                <a:solidFill>
                  <a:schemeClr val="tx2"/>
                </a:solidFill>
                <a:ea typeface="黑体" panose="02010609060101010101" pitchFamily="49" charset="-122"/>
              </a:rPr>
              <a:t>ΔH</a:t>
            </a:r>
            <a:r>
              <a:rPr lang="el-GR" altLang="zh-CN" sz="2000" b="1" baseline="-25000">
                <a:solidFill>
                  <a:schemeClr val="tx2"/>
                </a:solidFill>
                <a:ea typeface="黑体" panose="02010609060101010101" pitchFamily="49" charset="-122"/>
              </a:rPr>
              <a:t>c</a:t>
            </a:r>
            <a:r>
              <a:rPr lang="en-US" altLang="zh-CN" sz="2000" b="1">
                <a:solidFill>
                  <a:schemeClr val="tx2"/>
                </a:solidFill>
                <a:ea typeface="黑体" panose="02010609060101010101" pitchFamily="49" charset="-122"/>
              </a:rPr>
              <a:t>=658.6kJ/mol</a:t>
            </a:r>
          </a:p>
        </p:txBody>
      </p:sp>
      <p:graphicFrame>
        <p:nvGraphicFramePr>
          <p:cNvPr id="25" name="表格 24">
            <a:extLst>
              <a:ext uri="{FF2B5EF4-FFF2-40B4-BE49-F238E27FC236}">
                <a16:creationId xmlns:a16="http://schemas.microsoft.com/office/drawing/2014/main" id="{E4EACCF8-79B9-4C88-B330-E5B7BE736054}"/>
              </a:ext>
            </a:extLst>
          </p:cNvPr>
          <p:cNvGraphicFramePr>
            <a:graphicFrameLocks noGrp="1"/>
          </p:cNvGraphicFramePr>
          <p:nvPr/>
        </p:nvGraphicFramePr>
        <p:xfrm>
          <a:off x="473075" y="2249488"/>
          <a:ext cx="7964487" cy="3957636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7805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092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332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413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99066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1800" b="1" kern="1200" dirty="0">
                          <a:solidFill>
                            <a:schemeClr val="tx2"/>
                          </a:solidFill>
                          <a:latin typeface="Arial" pitchFamily="34" charset="0"/>
                          <a:ea typeface="宋体" pitchFamily="2" charset="-122"/>
                          <a:cs typeface="+mn-cs"/>
                        </a:rPr>
                        <a:t>环烷烃</a:t>
                      </a:r>
                    </a:p>
                  </a:txBody>
                  <a:tcPr marL="91433" marR="91433" marT="45724" marB="45724"/>
                </a:tc>
                <a:tc>
                  <a:txBody>
                    <a:bodyPr/>
                    <a:lstStyle/>
                    <a:p>
                      <a:pPr algn="ctr" eaLnBrk="1" hangingPunct="1">
                        <a:lnSpc>
                          <a:spcPct val="150000"/>
                        </a:lnSpc>
                        <a:spcBef>
                          <a:spcPct val="5000"/>
                        </a:spcBef>
                      </a:pPr>
                      <a:r>
                        <a:rPr lang="zh-CN" altLang="en-US" sz="1800" b="1" kern="1200" dirty="0">
                          <a:solidFill>
                            <a:schemeClr val="tx2"/>
                          </a:solidFill>
                          <a:latin typeface="Arial" pitchFamily="34" charset="0"/>
                          <a:ea typeface="宋体" pitchFamily="2" charset="-122"/>
                          <a:cs typeface="+mn-cs"/>
                        </a:rPr>
                        <a:t>分子燃烧热</a:t>
                      </a:r>
                    </a:p>
                    <a:p>
                      <a:pPr algn="ctr" eaLnBrk="1" hangingPunct="1">
                        <a:lnSpc>
                          <a:spcPct val="150000"/>
                        </a:lnSpc>
                        <a:spcBef>
                          <a:spcPct val="5000"/>
                        </a:spcBef>
                      </a:pPr>
                      <a:r>
                        <a:rPr lang="zh-CN" altLang="en-US" sz="1800" b="1" kern="1200" dirty="0">
                          <a:solidFill>
                            <a:schemeClr val="tx2"/>
                          </a:solidFill>
                          <a:latin typeface="Arial" pitchFamily="34" charset="0"/>
                          <a:ea typeface="宋体" pitchFamily="2" charset="-122"/>
                          <a:cs typeface="+mn-cs"/>
                        </a:rPr>
                        <a:t>    </a:t>
                      </a:r>
                      <a:r>
                        <a:rPr lang="en-US" altLang="zh-CN" sz="1800" b="1" kern="1200" dirty="0">
                          <a:solidFill>
                            <a:schemeClr val="tx2"/>
                          </a:solidFill>
                          <a:latin typeface="Arial" pitchFamily="34" charset="0"/>
                          <a:ea typeface="宋体" pitchFamily="2" charset="-122"/>
                          <a:cs typeface="+mn-cs"/>
                        </a:rPr>
                        <a:t>kJ/</a:t>
                      </a:r>
                      <a:r>
                        <a:rPr lang="en-US" altLang="zh-CN" sz="1800" b="1" kern="1200" dirty="0" err="1">
                          <a:solidFill>
                            <a:schemeClr val="tx2"/>
                          </a:solidFill>
                          <a:latin typeface="Arial" pitchFamily="34" charset="0"/>
                          <a:ea typeface="宋体" pitchFamily="2" charset="-122"/>
                          <a:cs typeface="+mn-cs"/>
                        </a:rPr>
                        <a:t>mol</a:t>
                      </a:r>
                      <a:endParaRPr lang="en-US" altLang="zh-CN" sz="1800" b="1" kern="1200" dirty="0">
                        <a:solidFill>
                          <a:schemeClr val="tx2"/>
                        </a:solidFill>
                        <a:latin typeface="Arial" pitchFamily="34" charset="0"/>
                        <a:ea typeface="宋体" pitchFamily="2" charset="-122"/>
                        <a:cs typeface="+mn-cs"/>
                      </a:endParaRPr>
                    </a:p>
                  </a:txBody>
                  <a:tcPr marL="91433" marR="91433" marT="45724" marB="45724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2"/>
                          </a:solidFill>
                          <a:latin typeface="Arial" pitchFamily="34" charset="0"/>
                          <a:ea typeface="宋体" pitchFamily="2" charset="-122"/>
                          <a:cs typeface="+mn-cs"/>
                        </a:rPr>
                        <a:t>每个</a:t>
                      </a:r>
                      <a:r>
                        <a:rPr lang="en-US" altLang="zh-CN" sz="1800" b="1" kern="1200" dirty="0">
                          <a:solidFill>
                            <a:schemeClr val="tx2"/>
                          </a:solidFill>
                          <a:latin typeface="Arial" pitchFamily="34" charset="0"/>
                          <a:ea typeface="宋体" pitchFamily="2" charset="-122"/>
                          <a:cs typeface="+mn-cs"/>
                        </a:rPr>
                        <a:t>CH</a:t>
                      </a:r>
                      <a:r>
                        <a:rPr lang="en-US" altLang="zh-CN" sz="1800" b="1" kern="1200" baseline="-25000" dirty="0">
                          <a:solidFill>
                            <a:schemeClr val="tx2"/>
                          </a:solidFill>
                          <a:latin typeface="Arial" pitchFamily="34" charset="0"/>
                          <a:ea typeface="宋体" pitchFamily="2" charset="-122"/>
                          <a:cs typeface="+mn-cs"/>
                        </a:rPr>
                        <a:t>2</a:t>
                      </a:r>
                      <a:r>
                        <a:rPr lang="zh-CN" altLang="en-US" sz="1800" b="1" kern="1200" dirty="0">
                          <a:solidFill>
                            <a:schemeClr val="tx2"/>
                          </a:solidFill>
                          <a:latin typeface="Arial" pitchFamily="34" charset="0"/>
                          <a:ea typeface="宋体" pitchFamily="2" charset="-122"/>
                          <a:cs typeface="+mn-cs"/>
                        </a:rPr>
                        <a:t>的燃烧热</a:t>
                      </a:r>
                      <a:r>
                        <a:rPr lang="en-US" altLang="zh-CN" sz="1800" b="1" kern="1200" dirty="0">
                          <a:solidFill>
                            <a:schemeClr val="tx2"/>
                          </a:solidFill>
                          <a:latin typeface="Arial" pitchFamily="34" charset="0"/>
                          <a:ea typeface="宋体" pitchFamily="2" charset="-122"/>
                          <a:cs typeface="+mn-cs"/>
                        </a:rPr>
                        <a:t>kJ/</a:t>
                      </a:r>
                      <a:r>
                        <a:rPr lang="en-US" altLang="zh-CN" sz="1800" b="1" kern="1200" dirty="0" err="1">
                          <a:solidFill>
                            <a:schemeClr val="tx2"/>
                          </a:solidFill>
                          <a:latin typeface="Arial" pitchFamily="34" charset="0"/>
                          <a:ea typeface="宋体" pitchFamily="2" charset="-122"/>
                          <a:cs typeface="+mn-cs"/>
                        </a:rPr>
                        <a:t>mol</a:t>
                      </a:r>
                      <a:endParaRPr lang="en-US" altLang="zh-CN" sz="1800" b="1" kern="1200" dirty="0">
                        <a:solidFill>
                          <a:schemeClr val="tx2"/>
                        </a:solidFill>
                        <a:latin typeface="Arial" pitchFamily="34" charset="0"/>
                        <a:ea typeface="宋体" pitchFamily="2" charset="-122"/>
                        <a:cs typeface="+mn-cs"/>
                      </a:endParaRPr>
                    </a:p>
                  </a:txBody>
                  <a:tcPr marL="91433" marR="91433" marT="45724" marB="45724"/>
                </a:tc>
                <a:tc>
                  <a:txBody>
                    <a:bodyPr/>
                    <a:lstStyle/>
                    <a:p>
                      <a:pPr algn="ctr" eaLnBrk="1" hangingPunct="1">
                        <a:lnSpc>
                          <a:spcPct val="150000"/>
                        </a:lnSpc>
                        <a:spcBef>
                          <a:spcPct val="5000"/>
                        </a:spcBef>
                      </a:pPr>
                      <a:r>
                        <a:rPr lang="zh-CN" altLang="en-US" sz="1800" b="1" kern="1200" dirty="0">
                          <a:solidFill>
                            <a:schemeClr val="tx2"/>
                          </a:solidFill>
                          <a:latin typeface="Arial" pitchFamily="34" charset="0"/>
                          <a:ea typeface="宋体" pitchFamily="2" charset="-122"/>
                          <a:cs typeface="+mn-cs"/>
                        </a:rPr>
                        <a:t>差值</a:t>
                      </a:r>
                    </a:p>
                    <a:p>
                      <a:pPr algn="ctr" eaLnBrk="1" hangingPunct="1">
                        <a:lnSpc>
                          <a:spcPct val="150000"/>
                        </a:lnSpc>
                        <a:spcBef>
                          <a:spcPct val="5000"/>
                        </a:spcBef>
                      </a:pPr>
                      <a:r>
                        <a:rPr lang="en-US" altLang="zh-CN" sz="1800" b="1" kern="1200" dirty="0">
                          <a:solidFill>
                            <a:schemeClr val="tx2"/>
                          </a:solidFill>
                          <a:latin typeface="Arial" pitchFamily="34" charset="0"/>
                          <a:ea typeface="宋体" pitchFamily="2" charset="-122"/>
                          <a:cs typeface="+mn-cs"/>
                        </a:rPr>
                        <a:t>kJ/</a:t>
                      </a:r>
                      <a:r>
                        <a:rPr lang="en-US" altLang="zh-CN" sz="1800" b="1" kern="1200" dirty="0" err="1">
                          <a:solidFill>
                            <a:schemeClr val="tx2"/>
                          </a:solidFill>
                          <a:latin typeface="Arial" pitchFamily="34" charset="0"/>
                          <a:ea typeface="宋体" pitchFamily="2" charset="-122"/>
                          <a:cs typeface="+mn-cs"/>
                        </a:rPr>
                        <a:t>mol</a:t>
                      </a:r>
                      <a:endParaRPr lang="en-US" altLang="zh-CN" sz="1800" b="1" kern="1200" dirty="0">
                        <a:solidFill>
                          <a:schemeClr val="tx2"/>
                        </a:solidFill>
                        <a:latin typeface="Arial" pitchFamily="34" charset="0"/>
                        <a:ea typeface="宋体" pitchFamily="2" charset="-122"/>
                        <a:cs typeface="+mn-cs"/>
                      </a:endParaRPr>
                    </a:p>
                  </a:txBody>
                  <a:tcPr marL="91433" marR="91433" marT="45724" marB="45724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7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kern="1200" dirty="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  <a:cs typeface="+mn-cs"/>
                        </a:rPr>
                        <a:t>环丙烷</a:t>
                      </a:r>
                    </a:p>
                  </a:txBody>
                  <a:tcPr marL="91433" marR="91433" marT="45724" marB="4572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kern="1200" dirty="0">
                          <a:solidFill>
                            <a:schemeClr val="tx2"/>
                          </a:solidFill>
                          <a:latin typeface="Arial" pitchFamily="34" charset="0"/>
                          <a:ea typeface="宋体" pitchFamily="2" charset="-122"/>
                          <a:cs typeface="+mn-cs"/>
                        </a:rPr>
                        <a:t>2112.9 </a:t>
                      </a:r>
                      <a:endParaRPr lang="zh-CN" altLang="en-US" sz="1600" b="1" kern="1200" dirty="0">
                        <a:solidFill>
                          <a:schemeClr val="tx2"/>
                        </a:solidFill>
                        <a:latin typeface="Arial" pitchFamily="34" charset="0"/>
                        <a:ea typeface="宋体" pitchFamily="2" charset="-122"/>
                        <a:cs typeface="+mn-cs"/>
                      </a:endParaRPr>
                    </a:p>
                  </a:txBody>
                  <a:tcPr marL="91433" marR="91433" marT="45724" marB="4572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kern="1200" dirty="0">
                          <a:solidFill>
                            <a:schemeClr val="tx2"/>
                          </a:solidFill>
                          <a:latin typeface="Arial" pitchFamily="34" charset="0"/>
                          <a:ea typeface="宋体" pitchFamily="2" charset="-122"/>
                          <a:cs typeface="+mn-cs"/>
                        </a:rPr>
                        <a:t>704.3</a:t>
                      </a:r>
                      <a:endParaRPr lang="zh-CN" altLang="en-US" sz="1600" b="1" kern="1200" dirty="0">
                        <a:solidFill>
                          <a:schemeClr val="tx2"/>
                        </a:solidFill>
                        <a:latin typeface="Arial" pitchFamily="34" charset="0"/>
                        <a:ea typeface="宋体" pitchFamily="2" charset="-122"/>
                        <a:cs typeface="+mn-cs"/>
                      </a:endParaRPr>
                    </a:p>
                  </a:txBody>
                  <a:tcPr marL="91433" marR="91433" marT="45724" marB="4572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kern="1200" dirty="0">
                          <a:solidFill>
                            <a:schemeClr val="tx2"/>
                          </a:solidFill>
                          <a:latin typeface="Arial" pitchFamily="34" charset="0"/>
                          <a:ea typeface="宋体" pitchFamily="2" charset="-122"/>
                          <a:cs typeface="+mn-cs"/>
                        </a:rPr>
                        <a:t>45.7</a:t>
                      </a:r>
                      <a:endParaRPr lang="zh-CN" altLang="en-US" sz="1600" b="1" kern="1200" dirty="0">
                        <a:solidFill>
                          <a:schemeClr val="tx2"/>
                        </a:solidFill>
                        <a:latin typeface="Arial" pitchFamily="34" charset="0"/>
                        <a:ea typeface="宋体" pitchFamily="2" charset="-122"/>
                        <a:cs typeface="+mn-cs"/>
                      </a:endParaRPr>
                    </a:p>
                  </a:txBody>
                  <a:tcPr marL="91433" marR="91433" marT="45724" marB="45724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7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kern="1200" dirty="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  <a:cs typeface="+mn-cs"/>
                        </a:rPr>
                        <a:t>环丁烷</a:t>
                      </a:r>
                    </a:p>
                  </a:txBody>
                  <a:tcPr marL="91433" marR="91433" marT="45724" marB="4572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kern="1200" dirty="0">
                          <a:solidFill>
                            <a:schemeClr val="tx2"/>
                          </a:solidFill>
                          <a:latin typeface="Arial" pitchFamily="34" charset="0"/>
                          <a:ea typeface="宋体" pitchFamily="2" charset="-122"/>
                          <a:cs typeface="+mn-cs"/>
                        </a:rPr>
                        <a:t> 2771.9 </a:t>
                      </a:r>
                      <a:endParaRPr lang="zh-CN" altLang="en-US" sz="1600" b="1" kern="1200" dirty="0">
                        <a:solidFill>
                          <a:schemeClr val="tx2"/>
                        </a:solidFill>
                        <a:latin typeface="Arial" pitchFamily="34" charset="0"/>
                        <a:ea typeface="宋体" pitchFamily="2" charset="-122"/>
                        <a:cs typeface="+mn-cs"/>
                      </a:endParaRPr>
                    </a:p>
                  </a:txBody>
                  <a:tcPr marL="91433" marR="91433" marT="45724" marB="4572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kern="1200" dirty="0">
                          <a:solidFill>
                            <a:schemeClr val="tx2"/>
                          </a:solidFill>
                          <a:latin typeface="Arial" pitchFamily="34" charset="0"/>
                          <a:ea typeface="宋体" pitchFamily="2" charset="-122"/>
                          <a:cs typeface="+mn-cs"/>
                        </a:rPr>
                        <a:t>693</a:t>
                      </a:r>
                      <a:endParaRPr lang="zh-CN" altLang="en-US" sz="1600" b="1" kern="1200" dirty="0">
                        <a:solidFill>
                          <a:schemeClr val="tx2"/>
                        </a:solidFill>
                        <a:latin typeface="Arial" pitchFamily="34" charset="0"/>
                        <a:ea typeface="宋体" pitchFamily="2" charset="-122"/>
                        <a:cs typeface="+mn-cs"/>
                      </a:endParaRPr>
                    </a:p>
                  </a:txBody>
                  <a:tcPr marL="91433" marR="91433" marT="45724" marB="4572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kern="1200" dirty="0">
                          <a:solidFill>
                            <a:schemeClr val="tx2"/>
                          </a:solidFill>
                          <a:latin typeface="Arial" pitchFamily="34" charset="0"/>
                          <a:ea typeface="宋体" pitchFamily="2" charset="-122"/>
                          <a:cs typeface="+mn-cs"/>
                        </a:rPr>
                        <a:t> 34.4 </a:t>
                      </a:r>
                      <a:endParaRPr lang="zh-CN" altLang="en-US" sz="1600" b="1" kern="1200" dirty="0">
                        <a:solidFill>
                          <a:schemeClr val="tx2"/>
                        </a:solidFill>
                        <a:latin typeface="Arial" pitchFamily="34" charset="0"/>
                        <a:ea typeface="宋体" pitchFamily="2" charset="-122"/>
                        <a:cs typeface="+mn-cs"/>
                      </a:endParaRPr>
                    </a:p>
                  </a:txBody>
                  <a:tcPr marL="91433" marR="91433" marT="45724" marB="45724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7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kern="1200" dirty="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  <a:cs typeface="+mn-cs"/>
                        </a:rPr>
                        <a:t>环戊烷</a:t>
                      </a:r>
                    </a:p>
                  </a:txBody>
                  <a:tcPr marL="91433" marR="91433" marT="45724" marB="4572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kern="1200" dirty="0">
                          <a:solidFill>
                            <a:schemeClr val="tx2"/>
                          </a:solidFill>
                          <a:latin typeface="Arial" pitchFamily="34" charset="0"/>
                          <a:ea typeface="宋体" pitchFamily="2" charset="-122"/>
                          <a:cs typeface="+mn-cs"/>
                        </a:rPr>
                        <a:t>3320</a:t>
                      </a:r>
                      <a:endParaRPr lang="zh-CN" altLang="en-US" sz="1600" b="1" kern="1200" dirty="0">
                        <a:solidFill>
                          <a:schemeClr val="tx2"/>
                        </a:solidFill>
                        <a:latin typeface="Arial" pitchFamily="34" charset="0"/>
                        <a:ea typeface="宋体" pitchFamily="2" charset="-122"/>
                        <a:cs typeface="+mn-cs"/>
                      </a:endParaRPr>
                    </a:p>
                  </a:txBody>
                  <a:tcPr marL="91433" marR="91433" marT="45724" marB="4572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kern="1200" dirty="0">
                          <a:solidFill>
                            <a:schemeClr val="tx2"/>
                          </a:solidFill>
                          <a:latin typeface="Arial" pitchFamily="34" charset="0"/>
                          <a:ea typeface="宋体" pitchFamily="2" charset="-122"/>
                          <a:cs typeface="+mn-cs"/>
                        </a:rPr>
                        <a:t> 664 </a:t>
                      </a:r>
                      <a:endParaRPr lang="zh-CN" altLang="en-US" sz="1600" b="1" kern="1200" dirty="0">
                        <a:solidFill>
                          <a:schemeClr val="tx2"/>
                        </a:solidFill>
                        <a:latin typeface="Arial" pitchFamily="34" charset="0"/>
                        <a:ea typeface="宋体" pitchFamily="2" charset="-122"/>
                        <a:cs typeface="+mn-cs"/>
                      </a:endParaRPr>
                    </a:p>
                  </a:txBody>
                  <a:tcPr marL="91433" marR="91433" marT="45724" marB="4572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kern="1200" dirty="0">
                          <a:solidFill>
                            <a:schemeClr val="tx2"/>
                          </a:solidFill>
                          <a:latin typeface="Arial" pitchFamily="34" charset="0"/>
                          <a:ea typeface="宋体" pitchFamily="2" charset="-122"/>
                          <a:cs typeface="+mn-cs"/>
                        </a:rPr>
                        <a:t>5.4</a:t>
                      </a:r>
                      <a:endParaRPr lang="zh-CN" altLang="en-US" sz="1600" b="1" kern="1200" dirty="0">
                        <a:solidFill>
                          <a:schemeClr val="tx2"/>
                        </a:solidFill>
                        <a:latin typeface="Arial" pitchFamily="34" charset="0"/>
                        <a:ea typeface="宋体" pitchFamily="2" charset="-122"/>
                        <a:cs typeface="+mn-cs"/>
                      </a:endParaRPr>
                    </a:p>
                  </a:txBody>
                  <a:tcPr marL="91433" marR="91433" marT="45724" marB="45724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7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kern="1200" dirty="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  <a:cs typeface="+mn-cs"/>
                        </a:rPr>
                        <a:t>环己烷</a:t>
                      </a:r>
                    </a:p>
                  </a:txBody>
                  <a:tcPr marL="91433" marR="91433" marT="45724" marB="4572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kern="1200" dirty="0">
                          <a:solidFill>
                            <a:schemeClr val="tx2"/>
                          </a:solidFill>
                          <a:latin typeface="Arial" pitchFamily="34" charset="0"/>
                          <a:ea typeface="宋体" pitchFamily="2" charset="-122"/>
                          <a:cs typeface="+mn-cs"/>
                        </a:rPr>
                        <a:t>3951.7 </a:t>
                      </a:r>
                      <a:endParaRPr lang="zh-CN" altLang="en-US" sz="1600" b="1" kern="1200" dirty="0">
                        <a:solidFill>
                          <a:schemeClr val="tx2"/>
                        </a:solidFill>
                        <a:latin typeface="Arial" pitchFamily="34" charset="0"/>
                        <a:ea typeface="宋体" pitchFamily="2" charset="-122"/>
                        <a:cs typeface="+mn-cs"/>
                      </a:endParaRPr>
                    </a:p>
                  </a:txBody>
                  <a:tcPr marL="91433" marR="91433" marT="45724" marB="4572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kern="1200" dirty="0">
                          <a:solidFill>
                            <a:schemeClr val="tx2"/>
                          </a:solidFill>
                          <a:latin typeface="Arial" pitchFamily="34" charset="0"/>
                          <a:ea typeface="宋体" pitchFamily="2" charset="-122"/>
                          <a:cs typeface="+mn-cs"/>
                        </a:rPr>
                        <a:t>658.6</a:t>
                      </a:r>
                      <a:endParaRPr lang="zh-CN" altLang="en-US" sz="1600" b="1" kern="1200" dirty="0">
                        <a:solidFill>
                          <a:schemeClr val="tx2"/>
                        </a:solidFill>
                        <a:latin typeface="Arial" pitchFamily="34" charset="0"/>
                        <a:ea typeface="宋体" pitchFamily="2" charset="-122"/>
                        <a:cs typeface="+mn-cs"/>
                      </a:endParaRPr>
                    </a:p>
                  </a:txBody>
                  <a:tcPr marL="91433" marR="91433" marT="45724" marB="4572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kern="1200" dirty="0">
                          <a:solidFill>
                            <a:schemeClr val="tx2"/>
                          </a:solidFill>
                          <a:latin typeface="Arial" pitchFamily="34" charset="0"/>
                          <a:ea typeface="宋体" pitchFamily="2" charset="-122"/>
                          <a:cs typeface="+mn-cs"/>
                        </a:rPr>
                        <a:t> 0 </a:t>
                      </a:r>
                      <a:endParaRPr lang="zh-CN" altLang="en-US" sz="1600" b="1" kern="1200" dirty="0">
                        <a:solidFill>
                          <a:schemeClr val="tx2"/>
                        </a:solidFill>
                        <a:latin typeface="Arial" pitchFamily="34" charset="0"/>
                        <a:ea typeface="宋体" pitchFamily="2" charset="-122"/>
                        <a:cs typeface="+mn-cs"/>
                      </a:endParaRPr>
                    </a:p>
                  </a:txBody>
                  <a:tcPr marL="91433" marR="91433" marT="45724" marB="45724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7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kern="1200" dirty="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  <a:cs typeface="+mn-cs"/>
                        </a:rPr>
                        <a:t>环庚烷</a:t>
                      </a:r>
                    </a:p>
                  </a:txBody>
                  <a:tcPr marL="91433" marR="91433" marT="45724" marB="4572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kern="1200" dirty="0">
                          <a:solidFill>
                            <a:schemeClr val="tx2"/>
                          </a:solidFill>
                          <a:latin typeface="Arial" pitchFamily="34" charset="0"/>
                          <a:ea typeface="宋体" pitchFamily="2" charset="-122"/>
                          <a:cs typeface="+mn-cs"/>
                        </a:rPr>
                        <a:t> 4636.7 </a:t>
                      </a:r>
                      <a:endParaRPr lang="zh-CN" altLang="en-US" sz="1600" b="1" kern="1200" dirty="0">
                        <a:solidFill>
                          <a:schemeClr val="tx2"/>
                        </a:solidFill>
                        <a:latin typeface="Arial" pitchFamily="34" charset="0"/>
                        <a:ea typeface="宋体" pitchFamily="2" charset="-122"/>
                        <a:cs typeface="+mn-cs"/>
                      </a:endParaRPr>
                    </a:p>
                  </a:txBody>
                  <a:tcPr marL="91433" marR="91433" marT="45724" marB="4572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kern="1200" dirty="0">
                          <a:solidFill>
                            <a:schemeClr val="tx2"/>
                          </a:solidFill>
                          <a:latin typeface="Arial" pitchFamily="34" charset="0"/>
                          <a:ea typeface="宋体" pitchFamily="2" charset="-122"/>
                          <a:cs typeface="+mn-cs"/>
                        </a:rPr>
                        <a:t> 662.4 </a:t>
                      </a:r>
                      <a:endParaRPr lang="zh-CN" altLang="en-US" sz="1600" b="1" kern="1200" dirty="0">
                        <a:solidFill>
                          <a:schemeClr val="tx2"/>
                        </a:solidFill>
                        <a:latin typeface="Arial" pitchFamily="34" charset="0"/>
                        <a:ea typeface="宋体" pitchFamily="2" charset="-122"/>
                        <a:cs typeface="+mn-cs"/>
                      </a:endParaRPr>
                    </a:p>
                  </a:txBody>
                  <a:tcPr marL="91433" marR="91433" marT="45724" marB="4572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kern="1200" dirty="0">
                          <a:solidFill>
                            <a:schemeClr val="tx2"/>
                          </a:solidFill>
                          <a:latin typeface="Arial" pitchFamily="34" charset="0"/>
                          <a:ea typeface="宋体" pitchFamily="2" charset="-122"/>
                          <a:cs typeface="+mn-cs"/>
                        </a:rPr>
                        <a:t> 3.8 </a:t>
                      </a:r>
                      <a:endParaRPr lang="zh-CN" altLang="en-US" sz="1600" b="1" kern="1200" dirty="0">
                        <a:solidFill>
                          <a:schemeClr val="tx2"/>
                        </a:solidFill>
                        <a:latin typeface="Arial" pitchFamily="34" charset="0"/>
                        <a:ea typeface="宋体" pitchFamily="2" charset="-122"/>
                        <a:cs typeface="+mn-cs"/>
                      </a:endParaRPr>
                    </a:p>
                  </a:txBody>
                  <a:tcPr marL="91433" marR="91433" marT="45724" marB="45724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7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kern="1200" dirty="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  <a:cs typeface="+mn-cs"/>
                        </a:rPr>
                        <a:t>环辛烷</a:t>
                      </a:r>
                    </a:p>
                  </a:txBody>
                  <a:tcPr marL="91433" marR="91433" marT="45724" marB="45724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1" kern="1200" dirty="0">
                          <a:solidFill>
                            <a:schemeClr val="tx2"/>
                          </a:solidFill>
                          <a:latin typeface="Arial" pitchFamily="34" charset="0"/>
                          <a:ea typeface="宋体" pitchFamily="2" charset="-122"/>
                          <a:cs typeface="+mn-cs"/>
                        </a:rPr>
                        <a:t>5310.3</a:t>
                      </a:r>
                    </a:p>
                  </a:txBody>
                  <a:tcPr marL="91433" marR="91433" marT="45724" marB="45724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1" kern="1200" dirty="0">
                          <a:solidFill>
                            <a:schemeClr val="tx2"/>
                          </a:solidFill>
                          <a:latin typeface="Arial" pitchFamily="34" charset="0"/>
                          <a:ea typeface="宋体" pitchFamily="2" charset="-122"/>
                          <a:cs typeface="+mn-cs"/>
                        </a:rPr>
                        <a:t>663.8</a:t>
                      </a:r>
                    </a:p>
                  </a:txBody>
                  <a:tcPr marL="91433" marR="91433" marT="45724" marB="4572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kern="1200" dirty="0">
                          <a:solidFill>
                            <a:schemeClr val="tx2"/>
                          </a:solidFill>
                          <a:latin typeface="Arial" pitchFamily="34" charset="0"/>
                          <a:ea typeface="宋体" pitchFamily="2" charset="-122"/>
                          <a:cs typeface="+mn-cs"/>
                        </a:rPr>
                        <a:t> 5.2</a:t>
                      </a:r>
                      <a:endParaRPr lang="zh-CN" altLang="en-US" sz="1600" b="1" kern="1200" dirty="0">
                        <a:solidFill>
                          <a:schemeClr val="tx2"/>
                        </a:solidFill>
                        <a:latin typeface="Arial" pitchFamily="34" charset="0"/>
                        <a:ea typeface="宋体" pitchFamily="2" charset="-122"/>
                        <a:cs typeface="+mn-cs"/>
                      </a:endParaRPr>
                    </a:p>
                  </a:txBody>
                  <a:tcPr marL="91433" marR="91433" marT="45724" marB="45724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7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kern="1200" dirty="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  <a:cs typeface="+mn-cs"/>
                        </a:rPr>
                        <a:t>环壬烷</a:t>
                      </a:r>
                    </a:p>
                  </a:txBody>
                  <a:tcPr marL="91433" marR="91433" marT="45724" marB="4572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kern="1200" dirty="0">
                          <a:solidFill>
                            <a:schemeClr val="tx2"/>
                          </a:solidFill>
                          <a:latin typeface="Arial" pitchFamily="34" charset="0"/>
                          <a:ea typeface="宋体" pitchFamily="2" charset="-122"/>
                          <a:cs typeface="+mn-cs"/>
                        </a:rPr>
                        <a:t> 5981 </a:t>
                      </a:r>
                      <a:endParaRPr lang="zh-CN" altLang="en-US" sz="1600" b="1" kern="1200" dirty="0">
                        <a:solidFill>
                          <a:schemeClr val="tx2"/>
                        </a:solidFill>
                        <a:latin typeface="Arial" pitchFamily="34" charset="0"/>
                        <a:ea typeface="宋体" pitchFamily="2" charset="-122"/>
                        <a:cs typeface="+mn-cs"/>
                      </a:endParaRPr>
                    </a:p>
                  </a:txBody>
                  <a:tcPr marL="91433" marR="91433" marT="45724" marB="4572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kern="1200" dirty="0">
                          <a:solidFill>
                            <a:schemeClr val="tx2"/>
                          </a:solidFill>
                          <a:latin typeface="Arial" pitchFamily="34" charset="0"/>
                          <a:ea typeface="宋体" pitchFamily="2" charset="-122"/>
                          <a:cs typeface="+mn-cs"/>
                        </a:rPr>
                        <a:t>664.6 </a:t>
                      </a:r>
                      <a:endParaRPr lang="zh-CN" altLang="en-US" sz="1600" b="1" kern="1200" dirty="0">
                        <a:solidFill>
                          <a:schemeClr val="tx2"/>
                        </a:solidFill>
                        <a:latin typeface="Arial" pitchFamily="34" charset="0"/>
                        <a:ea typeface="宋体" pitchFamily="2" charset="-122"/>
                        <a:cs typeface="+mn-cs"/>
                      </a:endParaRPr>
                    </a:p>
                  </a:txBody>
                  <a:tcPr marL="91433" marR="91433" marT="45724" marB="4572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kern="1200" dirty="0">
                          <a:solidFill>
                            <a:schemeClr val="tx2"/>
                          </a:solidFill>
                          <a:latin typeface="Arial" pitchFamily="34" charset="0"/>
                          <a:ea typeface="宋体" pitchFamily="2" charset="-122"/>
                          <a:cs typeface="+mn-cs"/>
                        </a:rPr>
                        <a:t> 6 </a:t>
                      </a:r>
                      <a:endParaRPr lang="zh-CN" altLang="en-US" sz="1600" b="1" kern="1200" dirty="0">
                        <a:solidFill>
                          <a:schemeClr val="tx2"/>
                        </a:solidFill>
                        <a:latin typeface="Arial" pitchFamily="34" charset="0"/>
                        <a:ea typeface="宋体" pitchFamily="2" charset="-122"/>
                        <a:cs typeface="+mn-cs"/>
                      </a:endParaRPr>
                    </a:p>
                  </a:txBody>
                  <a:tcPr marL="91433" marR="91433" marT="45724" marB="45724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7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kern="1200" dirty="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  <a:cs typeface="+mn-cs"/>
                        </a:rPr>
                        <a:t>环癸烷</a:t>
                      </a:r>
                    </a:p>
                  </a:txBody>
                  <a:tcPr marL="91433" marR="91433" marT="45724" marB="4572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kern="1200" dirty="0">
                          <a:solidFill>
                            <a:schemeClr val="tx2"/>
                          </a:solidFill>
                          <a:latin typeface="Arial" pitchFamily="34" charset="0"/>
                          <a:ea typeface="宋体" pitchFamily="2" charset="-122"/>
                          <a:cs typeface="+mn-cs"/>
                        </a:rPr>
                        <a:t> 6635.8 </a:t>
                      </a:r>
                      <a:endParaRPr lang="zh-CN" altLang="en-US" sz="1600" b="1" kern="1200" dirty="0">
                        <a:solidFill>
                          <a:schemeClr val="tx2"/>
                        </a:solidFill>
                        <a:latin typeface="Arial" pitchFamily="34" charset="0"/>
                        <a:ea typeface="宋体" pitchFamily="2" charset="-122"/>
                        <a:cs typeface="+mn-cs"/>
                      </a:endParaRPr>
                    </a:p>
                  </a:txBody>
                  <a:tcPr marL="91433" marR="91433" marT="45724" marB="4572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kern="1200" dirty="0">
                          <a:solidFill>
                            <a:schemeClr val="tx2"/>
                          </a:solidFill>
                          <a:latin typeface="Arial" pitchFamily="34" charset="0"/>
                          <a:ea typeface="宋体" pitchFamily="2" charset="-122"/>
                          <a:cs typeface="+mn-cs"/>
                        </a:rPr>
                        <a:t>663.6</a:t>
                      </a:r>
                      <a:endParaRPr lang="zh-CN" altLang="en-US" sz="1600" b="1" kern="1200" dirty="0">
                        <a:solidFill>
                          <a:schemeClr val="tx2"/>
                        </a:solidFill>
                        <a:latin typeface="Arial" pitchFamily="34" charset="0"/>
                        <a:ea typeface="宋体" pitchFamily="2" charset="-122"/>
                        <a:cs typeface="+mn-cs"/>
                      </a:endParaRPr>
                    </a:p>
                  </a:txBody>
                  <a:tcPr marL="91433" marR="91433" marT="45724" marB="4572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kern="1200" dirty="0">
                          <a:solidFill>
                            <a:schemeClr val="tx2"/>
                          </a:solidFill>
                          <a:latin typeface="Arial" pitchFamily="34" charset="0"/>
                          <a:ea typeface="宋体" pitchFamily="2" charset="-122"/>
                          <a:cs typeface="+mn-cs"/>
                        </a:rPr>
                        <a:t> 4.1 </a:t>
                      </a:r>
                      <a:endParaRPr lang="zh-CN" altLang="en-US" sz="1600" b="1" kern="1200" dirty="0">
                        <a:solidFill>
                          <a:schemeClr val="tx2"/>
                        </a:solidFill>
                        <a:latin typeface="Arial" pitchFamily="34" charset="0"/>
                        <a:ea typeface="宋体" pitchFamily="2" charset="-122"/>
                        <a:cs typeface="+mn-cs"/>
                      </a:endParaRPr>
                    </a:p>
                  </a:txBody>
                  <a:tcPr marL="91433" marR="91433" marT="45724" marB="45724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59436" name="对象 25">
            <a:extLst>
              <a:ext uri="{FF2B5EF4-FFF2-40B4-BE49-F238E27FC236}">
                <a16:creationId xmlns:a16="http://schemas.microsoft.com/office/drawing/2014/main" id="{E5629B51-C578-4F67-84DF-2AC68DDCBE0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981200" y="4191000"/>
          <a:ext cx="815975" cy="719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512" r:id="rId4" imgW="466920" imgH="406800" progId="ChemDraw.Document.6.0">
                  <p:embed/>
                </p:oleObj>
              </mc:Choice>
              <mc:Fallback>
                <p:oleObj r:id="rId4" imgW="466920" imgH="406800" progId="ChemDraw.Document.6.0">
                  <p:embed/>
                  <p:pic>
                    <p:nvPicPr>
                      <p:cNvPr id="0" name="对象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81200" y="4191000"/>
                        <a:ext cx="815975" cy="719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8E58288-134D-437E-8F68-163A5B25AA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3FB40-8626-4684-BFB7-17D997E41246}" type="datetime11">
              <a:rPr lang="zh-CN" altLang="en-US" smtClean="0"/>
              <a:t>18:38:26</a:t>
            </a:fld>
            <a:endParaRPr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284A2C7A-62D0-4875-8BC6-6DF500953C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379CA-290F-4386-B024-4CDB787C03D0}" type="slidenum">
              <a:rPr lang="zh-CN" altLang="en-US" smtClean="0"/>
              <a:t>66</a:t>
            </a:fld>
            <a:endParaRPr lang="zh-CN" altLang="en-US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矩形 1">
            <a:extLst>
              <a:ext uri="{FF2B5EF4-FFF2-40B4-BE49-F238E27FC236}">
                <a16:creationId xmlns:a16="http://schemas.microsoft.com/office/drawing/2014/main" id="{E86AA083-9798-41DA-A824-A1F13518D6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7338" y="379413"/>
            <a:ext cx="341947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b="1">
                <a:solidFill>
                  <a:srgbClr val="663300"/>
                </a:solidFill>
              </a:rPr>
              <a:t>Baeyer’s strain theory</a:t>
            </a:r>
            <a:endParaRPr lang="zh-CN" altLang="en-US" sz="2400"/>
          </a:p>
        </p:txBody>
      </p:sp>
      <p:sp>
        <p:nvSpPr>
          <p:cNvPr id="60419" name="TextBox 2">
            <a:extLst>
              <a:ext uri="{FF2B5EF4-FFF2-40B4-BE49-F238E27FC236}">
                <a16:creationId xmlns:a16="http://schemas.microsoft.com/office/drawing/2014/main" id="{3BC65EF6-09E4-442F-AFAB-20B260010A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3275" y="1685871"/>
            <a:ext cx="7010400" cy="221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1938" indent="-261938" defTabSz="9128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9128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9128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9128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9128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zh-CN" sz="2000" b="1" dirty="0"/>
              <a:t>Assumption: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zh-CN" b="1" dirty="0">
                <a:solidFill>
                  <a:schemeClr val="accent1"/>
                </a:solidFill>
              </a:rPr>
              <a:t>1</a:t>
            </a:r>
            <a:r>
              <a:rPr lang="zh-CN" altLang="en-US" b="1" dirty="0">
                <a:solidFill>
                  <a:schemeClr val="accent1"/>
                </a:solidFill>
                <a:ea typeface="黑体" panose="02010609060101010101" pitchFamily="49" charset="-122"/>
              </a:rPr>
              <a:t>、成环的碳原子均在同一同面上，且呈正多边形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zh-CN" b="1" dirty="0">
                <a:solidFill>
                  <a:schemeClr val="accent1"/>
                </a:solidFill>
              </a:rPr>
              <a:t>2</a:t>
            </a:r>
            <a:r>
              <a:rPr lang="zh-CN" altLang="en-US" b="1" dirty="0">
                <a:solidFill>
                  <a:schemeClr val="accent1"/>
                </a:solidFill>
              </a:rPr>
              <a:t>、</a:t>
            </a:r>
            <a:r>
              <a:rPr lang="zh-CN" altLang="en-US" b="1" dirty="0">
                <a:solidFill>
                  <a:schemeClr val="accent1"/>
                </a:solidFill>
                <a:ea typeface="黑体" panose="02010609060101010101" pitchFamily="49" charset="-122"/>
              </a:rPr>
              <a:t>碳原子采取</a:t>
            </a:r>
            <a:r>
              <a:rPr lang="en-US" altLang="zh-CN" b="1" i="1" dirty="0">
                <a:solidFill>
                  <a:schemeClr val="accent1"/>
                </a:solidFill>
              </a:rPr>
              <a:t>sp</a:t>
            </a:r>
            <a:r>
              <a:rPr lang="en-US" altLang="zh-CN" b="1" i="1" baseline="30000" dirty="0">
                <a:solidFill>
                  <a:schemeClr val="accent1"/>
                </a:solidFill>
              </a:rPr>
              <a:t>3</a:t>
            </a:r>
            <a:r>
              <a:rPr lang="zh-CN" altLang="en-US" b="1" dirty="0">
                <a:solidFill>
                  <a:schemeClr val="accent1"/>
                </a:solidFill>
                <a:ea typeface="黑体" panose="02010609060101010101" pitchFamily="49" charset="-122"/>
              </a:rPr>
              <a:t>杂化形式，正常键角应为约</a:t>
            </a:r>
            <a:r>
              <a:rPr lang="en-US" altLang="zh-CN" b="1" dirty="0">
                <a:solidFill>
                  <a:schemeClr val="accent1"/>
                </a:solidFill>
                <a:ea typeface="黑体" panose="02010609060101010101" pitchFamily="49" charset="-122"/>
              </a:rPr>
              <a:t>109.5</a:t>
            </a:r>
            <a:r>
              <a:rPr lang="zh-CN" altLang="en-US" b="1" dirty="0">
                <a:solidFill>
                  <a:schemeClr val="accent1"/>
                </a:solidFill>
                <a:ea typeface="黑体" panose="02010609060101010101" pitchFamily="49" charset="-122"/>
              </a:rPr>
              <a:t>度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zh-CN" b="1" dirty="0">
                <a:solidFill>
                  <a:schemeClr val="accent1"/>
                </a:solidFill>
              </a:rPr>
              <a:t>3</a:t>
            </a:r>
            <a:r>
              <a:rPr lang="zh-CN" altLang="en-US" b="1" dirty="0">
                <a:solidFill>
                  <a:schemeClr val="accent1"/>
                </a:solidFill>
              </a:rPr>
              <a:t>、</a:t>
            </a:r>
            <a:r>
              <a:rPr lang="zh-CN" altLang="en-US" b="1" dirty="0"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为了满足平面正多边形的内角要求，成环的键必须向内或向外扭转， 扭转的程度越大，体系越不稳定。</a:t>
            </a:r>
          </a:p>
        </p:txBody>
      </p:sp>
      <p:grpSp>
        <p:nvGrpSpPr>
          <p:cNvPr id="60420" name="组合 13">
            <a:extLst>
              <a:ext uri="{FF2B5EF4-FFF2-40B4-BE49-F238E27FC236}">
                <a16:creationId xmlns:a16="http://schemas.microsoft.com/office/drawing/2014/main" id="{FF7419CA-B574-4ED5-80D0-FD887CC3F11D}"/>
              </a:ext>
            </a:extLst>
          </p:cNvPr>
          <p:cNvGrpSpPr>
            <a:grpSpLocks/>
          </p:cNvGrpSpPr>
          <p:nvPr/>
        </p:nvGrpSpPr>
        <p:grpSpPr bwMode="auto">
          <a:xfrm>
            <a:off x="1397000" y="4049658"/>
            <a:ext cx="6173788" cy="1436688"/>
            <a:chOff x="1369935" y="4049658"/>
            <a:chExt cx="6173787" cy="1436688"/>
          </a:xfrm>
        </p:grpSpPr>
        <p:graphicFrame>
          <p:nvGraphicFramePr>
            <p:cNvPr id="60422" name="Object 2">
              <a:extLst>
                <a:ext uri="{FF2B5EF4-FFF2-40B4-BE49-F238E27FC236}">
                  <a16:creationId xmlns:a16="http://schemas.microsoft.com/office/drawing/2014/main" id="{8FD3DFEC-EB21-4F25-BEAA-5B70DDAFC1F4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371522" y="4330646"/>
            <a:ext cx="454025" cy="4048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0807" r:id="rId3" imgW="259560" imgH="228960" progId="ChemDraw.Document.6.0">
                    <p:embed/>
                  </p:oleObj>
                </mc:Choice>
                <mc:Fallback>
                  <p:oleObj r:id="rId3" imgW="259560" imgH="228960" progId="ChemDraw.Document.6.0">
                    <p:embed/>
                    <p:pic>
                      <p:nvPicPr>
                        <p:cNvPr id="0" name="Object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71522" y="4330646"/>
                          <a:ext cx="454025" cy="40481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0423" name="Object 3">
              <a:extLst>
                <a:ext uri="{FF2B5EF4-FFF2-40B4-BE49-F238E27FC236}">
                  <a16:creationId xmlns:a16="http://schemas.microsoft.com/office/drawing/2014/main" id="{3499BD14-0E28-4635-83AD-26E3A407E0D3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666922" y="4278258"/>
            <a:ext cx="454025" cy="4540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0808" r:id="rId5" imgW="259560" imgH="256680" progId="ChemDraw.Document.6.0">
                    <p:embed/>
                  </p:oleObj>
                </mc:Choice>
                <mc:Fallback>
                  <p:oleObj r:id="rId5" imgW="259560" imgH="256680" progId="ChemDraw.Document.6.0">
                    <p:embed/>
                    <p:pic>
                      <p:nvPicPr>
                        <p:cNvPr id="0" name="Object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66922" y="4278258"/>
                          <a:ext cx="454025" cy="4540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0424" name="Object 4">
              <a:extLst>
                <a:ext uri="{FF2B5EF4-FFF2-40B4-BE49-F238E27FC236}">
                  <a16:creationId xmlns:a16="http://schemas.microsoft.com/office/drawing/2014/main" id="{5E8AA32B-A817-484D-8DE1-123716C50CAC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895647" y="4202058"/>
            <a:ext cx="676275" cy="649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0809" r:id="rId7" imgW="387000" imgH="367200" progId="ChemDraw.Document.6.0">
                    <p:embed/>
                  </p:oleObj>
                </mc:Choice>
                <mc:Fallback>
                  <p:oleObj r:id="rId7" imgW="387000" imgH="367200" progId="ChemDraw.Document.6.0">
                    <p:embed/>
                    <p:pic>
                      <p:nvPicPr>
                        <p:cNvPr id="0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95647" y="4202058"/>
                          <a:ext cx="676275" cy="6492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0425" name="Object 5">
              <a:extLst>
                <a:ext uri="{FF2B5EF4-FFF2-40B4-BE49-F238E27FC236}">
                  <a16:creationId xmlns:a16="http://schemas.microsoft.com/office/drawing/2014/main" id="{BC78F40B-13D2-4777-AD45-85AA975CE319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5105322" y="4202058"/>
            <a:ext cx="815975" cy="7191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0810" r:id="rId9" imgW="466920" imgH="406800" progId="ChemDraw.Document.6.0">
                    <p:embed/>
                  </p:oleObj>
                </mc:Choice>
                <mc:Fallback>
                  <p:oleObj r:id="rId9" imgW="466920" imgH="406800" progId="ChemDraw.Document.6.0">
                    <p:embed/>
                    <p:pic>
                      <p:nvPicPr>
                        <p:cNvPr id="0" name="Object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105322" y="4202058"/>
                          <a:ext cx="815975" cy="71913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0426" name="Object 6">
              <a:extLst>
                <a:ext uri="{FF2B5EF4-FFF2-40B4-BE49-F238E27FC236}">
                  <a16:creationId xmlns:a16="http://schemas.microsoft.com/office/drawing/2014/main" id="{63F678F5-69F4-459D-97A4-0F3160E55F2D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6637260" y="4049658"/>
            <a:ext cx="906462" cy="9048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0811" r:id="rId11" imgW="519120" imgH="511920" progId="ChemDraw.Document.6.0">
                    <p:embed/>
                  </p:oleObj>
                </mc:Choice>
                <mc:Fallback>
                  <p:oleObj r:id="rId11" imgW="519120" imgH="511920" progId="ChemDraw.Document.6.0">
                    <p:embed/>
                    <p:pic>
                      <p:nvPicPr>
                        <p:cNvPr id="0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637260" y="4049658"/>
                          <a:ext cx="906462" cy="9048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0427" name="TextBox 6">
              <a:extLst>
                <a:ext uri="{FF2B5EF4-FFF2-40B4-BE49-F238E27FC236}">
                  <a16:creationId xmlns:a16="http://schemas.microsoft.com/office/drawing/2014/main" id="{ABC33206-8684-4F5D-B8A8-0EFA75B178E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69935" y="5116458"/>
              <a:ext cx="534987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defTabSz="912813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defTabSz="912813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defTabSz="912813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defTabSz="912813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defTabSz="912813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b="1">
                  <a:solidFill>
                    <a:schemeClr val="accent1"/>
                  </a:solidFill>
                </a:rPr>
                <a:t>60</a:t>
              </a:r>
              <a:r>
                <a:rPr lang="en-US" altLang="zh-CN" b="1" baseline="30000">
                  <a:solidFill>
                    <a:schemeClr val="accent1"/>
                  </a:solidFill>
                </a:rPr>
                <a:t>o</a:t>
              </a:r>
              <a:endParaRPr lang="zh-CN" altLang="en-US" b="1" baseline="30000">
                <a:solidFill>
                  <a:schemeClr val="accent1"/>
                </a:solidFill>
              </a:endParaRPr>
            </a:p>
          </p:txBody>
        </p:sp>
        <p:sp>
          <p:nvSpPr>
            <p:cNvPr id="60428" name="TextBox 7">
              <a:extLst>
                <a:ext uri="{FF2B5EF4-FFF2-40B4-BE49-F238E27FC236}">
                  <a16:creationId xmlns:a16="http://schemas.microsoft.com/office/drawing/2014/main" id="{BE7C72B5-A47F-4AA4-9C0F-4CE4A393811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65335" y="5116458"/>
              <a:ext cx="534987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defTabSz="912813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defTabSz="912813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defTabSz="912813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defTabSz="912813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defTabSz="912813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b="1">
                  <a:solidFill>
                    <a:schemeClr val="accent1"/>
                  </a:solidFill>
                </a:rPr>
                <a:t>90</a:t>
              </a:r>
              <a:r>
                <a:rPr lang="en-US" altLang="zh-CN" b="1" baseline="30000">
                  <a:solidFill>
                    <a:schemeClr val="accent1"/>
                  </a:solidFill>
                </a:rPr>
                <a:t>o</a:t>
              </a:r>
              <a:endParaRPr lang="zh-CN" altLang="en-US" b="1" baseline="30000">
                <a:solidFill>
                  <a:schemeClr val="accent1"/>
                </a:solidFill>
              </a:endParaRPr>
            </a:p>
          </p:txBody>
        </p:sp>
        <p:sp>
          <p:nvSpPr>
            <p:cNvPr id="60429" name="TextBox 8">
              <a:extLst>
                <a:ext uri="{FF2B5EF4-FFF2-40B4-BE49-F238E27FC236}">
                  <a16:creationId xmlns:a16="http://schemas.microsoft.com/office/drawing/2014/main" id="{9D46EC96-98C3-4E24-85AF-E9645E506DE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86122" y="5116458"/>
              <a:ext cx="663575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defTabSz="912813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defTabSz="912813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defTabSz="912813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defTabSz="912813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defTabSz="912813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b="1">
                  <a:solidFill>
                    <a:schemeClr val="accent1"/>
                  </a:solidFill>
                </a:rPr>
                <a:t>108</a:t>
              </a:r>
              <a:r>
                <a:rPr lang="en-US" altLang="zh-CN" b="1" baseline="30000">
                  <a:solidFill>
                    <a:schemeClr val="accent1"/>
                  </a:solidFill>
                </a:rPr>
                <a:t>o</a:t>
              </a:r>
              <a:endParaRPr lang="zh-CN" altLang="en-US" b="1" baseline="30000">
                <a:solidFill>
                  <a:schemeClr val="accent1"/>
                </a:solidFill>
              </a:endParaRPr>
            </a:p>
          </p:txBody>
        </p:sp>
        <p:sp>
          <p:nvSpPr>
            <p:cNvPr id="60430" name="TextBox 9">
              <a:extLst>
                <a:ext uri="{FF2B5EF4-FFF2-40B4-BE49-F238E27FC236}">
                  <a16:creationId xmlns:a16="http://schemas.microsoft.com/office/drawing/2014/main" id="{E75BA7B0-2D41-4798-849F-858AB671236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79947" y="5116458"/>
              <a:ext cx="663575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defTabSz="912813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defTabSz="912813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defTabSz="912813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defTabSz="912813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defTabSz="912813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b="1">
                  <a:solidFill>
                    <a:schemeClr val="accent1"/>
                  </a:solidFill>
                </a:rPr>
                <a:t>120</a:t>
              </a:r>
              <a:r>
                <a:rPr lang="en-US" altLang="zh-CN" b="1" baseline="30000">
                  <a:solidFill>
                    <a:schemeClr val="accent1"/>
                  </a:solidFill>
                </a:rPr>
                <a:t>o</a:t>
              </a:r>
              <a:endParaRPr lang="zh-CN" altLang="en-US" b="1" baseline="30000">
                <a:solidFill>
                  <a:schemeClr val="accent1"/>
                </a:solidFill>
              </a:endParaRPr>
            </a:p>
          </p:txBody>
        </p:sp>
        <p:sp>
          <p:nvSpPr>
            <p:cNvPr id="60431" name="TextBox 10">
              <a:extLst>
                <a:ext uri="{FF2B5EF4-FFF2-40B4-BE49-F238E27FC236}">
                  <a16:creationId xmlns:a16="http://schemas.microsoft.com/office/drawing/2014/main" id="{15A91626-7263-4CA0-9115-189D513ECFB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781722" y="5116458"/>
              <a:ext cx="663575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defTabSz="912813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defTabSz="912813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defTabSz="912813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defTabSz="912813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defTabSz="912813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b="1">
                  <a:solidFill>
                    <a:schemeClr val="accent1"/>
                  </a:solidFill>
                </a:rPr>
                <a:t>129</a:t>
              </a:r>
              <a:r>
                <a:rPr lang="en-US" altLang="zh-CN" b="1" baseline="30000">
                  <a:solidFill>
                    <a:schemeClr val="accent1"/>
                  </a:solidFill>
                </a:rPr>
                <a:t>o</a:t>
              </a:r>
              <a:endParaRPr lang="zh-CN" altLang="en-US" b="1" baseline="30000">
                <a:solidFill>
                  <a:schemeClr val="accent1"/>
                </a:solidFill>
              </a:endParaRPr>
            </a:p>
          </p:txBody>
        </p:sp>
      </p:grp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7A1384A7-2425-400A-A63A-B8A57C76A5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603EF-B520-49C5-8736-6192D938E2B1}" type="datetime11">
              <a:rPr lang="zh-CN" altLang="en-US" smtClean="0"/>
              <a:t>18:38:26</a:t>
            </a:fld>
            <a:endParaRPr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FCA5968-9701-494C-AEAD-A405D6D0C5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379CA-290F-4386-B024-4CDB787C03D0}" type="slidenum">
              <a:rPr lang="zh-CN" altLang="en-US" smtClean="0"/>
              <a:t>67</a:t>
            </a:fld>
            <a:endParaRPr lang="zh-CN" altLang="en-US"/>
          </a:p>
        </p:txBody>
      </p:sp>
      <p:sp>
        <p:nvSpPr>
          <p:cNvPr id="18" name="Rectangle 5">
            <a:extLst>
              <a:ext uri="{FF2B5EF4-FFF2-40B4-BE49-F238E27FC236}">
                <a16:creationId xmlns:a16="http://schemas.microsoft.com/office/drawing/2014/main" id="{F3ECB345-A79A-40AB-B1C0-E676B354B428}"/>
              </a:ext>
            </a:extLst>
          </p:cNvPr>
          <p:cNvSpPr txBox="1">
            <a:spLocks noChangeArrowheads="1"/>
          </p:cNvSpPr>
          <p:nvPr/>
        </p:nvSpPr>
        <p:spPr>
          <a:xfrm>
            <a:off x="160337" y="926253"/>
            <a:ext cx="3673475" cy="766762"/>
          </a:xfrm>
          <a:prstGeom prst="rect">
            <a:avLst/>
          </a:prstGeom>
          <a:noFill/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/>
              <a:t> </a:t>
            </a:r>
            <a:r>
              <a:rPr lang="en-US" altLang="zh-CN" sz="3000" b="1"/>
              <a:t>Baeyer</a:t>
            </a:r>
            <a:r>
              <a:rPr lang="zh-CN" altLang="en-US" sz="3000" b="1"/>
              <a:t>张力学说</a:t>
            </a:r>
            <a:endParaRPr lang="zh-CN" altLang="en-US" sz="3000" b="1" dirty="0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ext Box 2">
            <a:extLst>
              <a:ext uri="{FF2B5EF4-FFF2-40B4-BE49-F238E27FC236}">
                <a16:creationId xmlns:a16="http://schemas.microsoft.com/office/drawing/2014/main" id="{4AAF1BFC-ACD2-4026-9848-A5FDB28686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09725" y="1484313"/>
            <a:ext cx="213995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EBF03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3200" b="1">
                <a:solidFill>
                  <a:schemeClr val="tx2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偏转角度</a:t>
            </a:r>
            <a:r>
              <a:rPr kumimoji="1" lang="en-US" altLang="zh-CN" sz="3200" b="1">
                <a:solidFill>
                  <a:schemeClr val="tx2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= </a:t>
            </a:r>
          </a:p>
        </p:txBody>
      </p:sp>
      <p:sp>
        <p:nvSpPr>
          <p:cNvPr id="19459" name="Line 3">
            <a:extLst>
              <a:ext uri="{FF2B5EF4-FFF2-40B4-BE49-F238E27FC236}">
                <a16:creationId xmlns:a16="http://schemas.microsoft.com/office/drawing/2014/main" id="{280FD96F-A13C-4BFB-B251-ABAD24749368}"/>
              </a:ext>
            </a:extLst>
          </p:cNvPr>
          <p:cNvSpPr>
            <a:spLocks noChangeShapeType="1"/>
          </p:cNvSpPr>
          <p:nvPr/>
        </p:nvSpPr>
        <p:spPr bwMode="auto">
          <a:xfrm>
            <a:off x="3673475" y="1774825"/>
            <a:ext cx="3505200" cy="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endParaRPr lang="zh-CN" altLang="en-US"/>
          </a:p>
        </p:txBody>
      </p:sp>
      <p:sp>
        <p:nvSpPr>
          <p:cNvPr id="19460" name="Line 4">
            <a:extLst>
              <a:ext uri="{FF2B5EF4-FFF2-40B4-BE49-F238E27FC236}">
                <a16:creationId xmlns:a16="http://schemas.microsoft.com/office/drawing/2014/main" id="{71211F76-FFEE-4074-B291-768DE79655E4}"/>
              </a:ext>
            </a:extLst>
          </p:cNvPr>
          <p:cNvSpPr>
            <a:spLocks noChangeShapeType="1"/>
          </p:cNvSpPr>
          <p:nvPr/>
        </p:nvSpPr>
        <p:spPr bwMode="auto">
          <a:xfrm>
            <a:off x="5545138" y="1557338"/>
            <a:ext cx="2286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endParaRPr lang="zh-CN" altLang="en-US"/>
          </a:p>
        </p:txBody>
      </p:sp>
      <p:sp>
        <p:nvSpPr>
          <p:cNvPr id="19461" name="Text Box 5">
            <a:extLst>
              <a:ext uri="{FF2B5EF4-FFF2-40B4-BE49-F238E27FC236}">
                <a16:creationId xmlns:a16="http://schemas.microsoft.com/office/drawing/2014/main" id="{C1F817B2-7BD4-4C48-A13F-5D025BA0BB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64150" y="1743075"/>
            <a:ext cx="384175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EBF03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sz="3200">
                <a:solidFill>
                  <a:schemeClr val="tx2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2</a:t>
            </a:r>
          </a:p>
        </p:txBody>
      </p:sp>
      <p:sp>
        <p:nvSpPr>
          <p:cNvPr id="19462" name="Text Box 6">
            <a:extLst>
              <a:ext uri="{FF2B5EF4-FFF2-40B4-BE49-F238E27FC236}">
                <a16:creationId xmlns:a16="http://schemas.microsoft.com/office/drawing/2014/main" id="{CE019D43-937E-4384-AAEA-27BC1E2B82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750" y="2528888"/>
            <a:ext cx="8153400" cy="160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EBF03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en-US" sz="3200">
                <a:latin typeface="Times New Roman" panose="02020603050405020304" pitchFamily="18" charset="0"/>
                <a:ea typeface="华文楷体" panose="02010600040101010101" pitchFamily="2" charset="-122"/>
              </a:rPr>
              <a:t>                  </a:t>
            </a:r>
            <a:r>
              <a:rPr kumimoji="1" lang="en-US" altLang="zh-CN" sz="3200" b="1">
                <a:solidFill>
                  <a:schemeClr val="tx2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N = 3         4         5         6         7           </a:t>
            </a:r>
          </a:p>
          <a:p>
            <a:pPr eaLnBrk="1" hangingPunct="1">
              <a:spcBef>
                <a:spcPct val="50000"/>
              </a:spcBef>
            </a:pPr>
            <a:r>
              <a:rPr kumimoji="1" lang="zh-CN" altLang="en-US" sz="3200" b="1">
                <a:solidFill>
                  <a:schemeClr val="tx2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偏转角度      </a:t>
            </a:r>
            <a:r>
              <a:rPr kumimoji="1" lang="en-US" altLang="zh-CN" sz="2000" b="1">
                <a:solidFill>
                  <a:schemeClr val="tx2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24°44</a:t>
            </a:r>
            <a:r>
              <a:rPr kumimoji="1" lang="en-US" altLang="zh-CN" sz="2000" b="1" baseline="30000">
                <a:solidFill>
                  <a:schemeClr val="tx2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’            </a:t>
            </a:r>
            <a:r>
              <a:rPr kumimoji="1" lang="en-US" altLang="zh-CN" sz="2000" b="1">
                <a:solidFill>
                  <a:schemeClr val="tx2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9°44</a:t>
            </a:r>
            <a:r>
              <a:rPr kumimoji="1" lang="en-US" altLang="zh-CN" sz="2000" b="1" baseline="30000">
                <a:solidFill>
                  <a:schemeClr val="tx2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’       </a:t>
            </a:r>
            <a:r>
              <a:rPr kumimoji="1" lang="en-US" altLang="zh-CN" sz="2000" b="1">
                <a:solidFill>
                  <a:schemeClr val="tx2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   4°4</a:t>
            </a:r>
            <a:r>
              <a:rPr kumimoji="1" lang="en-US" altLang="zh-CN" sz="2000" b="1" baseline="30000">
                <a:solidFill>
                  <a:schemeClr val="tx2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’           </a:t>
            </a:r>
            <a:r>
              <a:rPr kumimoji="1" lang="en-US" altLang="zh-CN" sz="2000" b="1">
                <a:solidFill>
                  <a:schemeClr val="tx2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-5°16</a:t>
            </a:r>
            <a:r>
              <a:rPr kumimoji="1" lang="en-US" altLang="zh-CN" sz="2000" b="1" baseline="30000">
                <a:solidFill>
                  <a:schemeClr val="tx2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’         </a:t>
            </a:r>
            <a:r>
              <a:rPr kumimoji="1" lang="en-US" altLang="zh-CN" sz="2000" b="1">
                <a:solidFill>
                  <a:schemeClr val="tx2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-9°33</a:t>
            </a:r>
            <a:r>
              <a:rPr kumimoji="1" lang="en-US" altLang="zh-CN" sz="2000" b="1" baseline="30000">
                <a:solidFill>
                  <a:srgbClr val="FB3B27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’</a:t>
            </a:r>
          </a:p>
          <a:p>
            <a:pPr eaLnBrk="1" hangingPunct="1">
              <a:spcBef>
                <a:spcPct val="50000"/>
              </a:spcBef>
            </a:pPr>
            <a:endParaRPr kumimoji="1" lang="en-US" altLang="zh-CN" sz="2000" b="1" baseline="30000">
              <a:solidFill>
                <a:srgbClr val="FB3B27"/>
              </a:solidFill>
              <a:latin typeface="Times New Roman" panose="02020603050405020304" pitchFamily="18" charset="0"/>
              <a:ea typeface="华文楷体" panose="02010600040101010101" pitchFamily="2" charset="-122"/>
            </a:endParaRPr>
          </a:p>
        </p:txBody>
      </p:sp>
      <p:sp>
        <p:nvSpPr>
          <p:cNvPr id="19463" name="Line 7">
            <a:extLst>
              <a:ext uri="{FF2B5EF4-FFF2-40B4-BE49-F238E27FC236}">
                <a16:creationId xmlns:a16="http://schemas.microsoft.com/office/drawing/2014/main" id="{9DBB0D63-719F-431B-A68B-2882EDC94A0B}"/>
              </a:ext>
            </a:extLst>
          </p:cNvPr>
          <p:cNvSpPr>
            <a:spLocks noChangeShapeType="1"/>
          </p:cNvSpPr>
          <p:nvPr/>
        </p:nvSpPr>
        <p:spPr bwMode="auto">
          <a:xfrm>
            <a:off x="358775" y="2241550"/>
            <a:ext cx="8458200" cy="0"/>
          </a:xfrm>
          <a:prstGeom prst="line">
            <a:avLst/>
          </a:prstGeom>
          <a:noFill/>
          <a:ln w="57150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zh-CN" altLang="en-US"/>
          </a:p>
        </p:txBody>
      </p:sp>
      <p:sp>
        <p:nvSpPr>
          <p:cNvPr id="19464" name="Rectangle 8">
            <a:extLst>
              <a:ext uri="{FF2B5EF4-FFF2-40B4-BE49-F238E27FC236}">
                <a16:creationId xmlns:a16="http://schemas.microsoft.com/office/drawing/2014/main" id="{3857963F-2FDB-4F11-A0AE-2F3D94B5CA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92613" y="1341438"/>
            <a:ext cx="21367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EBF03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sz="2400" b="1">
                <a:solidFill>
                  <a:schemeClr val="tx2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109</a:t>
            </a:r>
            <a:r>
              <a:rPr kumimoji="1" lang="zh-CN" altLang="en-US" sz="2400" b="1" baseline="30000">
                <a:solidFill>
                  <a:schemeClr val="tx2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。</a:t>
            </a:r>
            <a:r>
              <a:rPr kumimoji="1" lang="en-US" altLang="zh-CN" sz="2400" b="1">
                <a:solidFill>
                  <a:schemeClr val="tx2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28′ </a:t>
            </a:r>
            <a:r>
              <a:rPr kumimoji="1" lang="zh-CN" altLang="en-US" sz="2400" b="1">
                <a:solidFill>
                  <a:schemeClr val="tx2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内角</a:t>
            </a:r>
          </a:p>
        </p:txBody>
      </p:sp>
      <p:sp>
        <p:nvSpPr>
          <p:cNvPr id="19465" name="Rectangle 9">
            <a:extLst>
              <a:ext uri="{FF2B5EF4-FFF2-40B4-BE49-F238E27FC236}">
                <a16:creationId xmlns:a16="http://schemas.microsoft.com/office/drawing/2014/main" id="{010745F6-0F45-47EC-9A90-489B5DF819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5900" y="3986213"/>
            <a:ext cx="8497888" cy="18002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EBF03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sz="2400" b="1">
                <a:solidFill>
                  <a:schemeClr val="tx2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        </a:t>
            </a:r>
            <a:r>
              <a:rPr kumimoji="1" lang="zh-CN" altLang="en-US" sz="2800" b="1">
                <a:latin typeface="Times New Roman" panose="02020603050405020304" pitchFamily="18" charset="0"/>
                <a:ea typeface="华文楷体" panose="02010600040101010101" pitchFamily="2" charset="-122"/>
              </a:rPr>
              <a:t>从偏转角度来看，五员环应最稳定，大于五员环或小于五员环都将越来越不稳定。但实际上，五员，六员和更大的环型化合物都是稳定的。这就说明张力学说存在缺陷。</a:t>
            </a:r>
          </a:p>
        </p:txBody>
      </p:sp>
      <p:sp>
        <p:nvSpPr>
          <p:cNvPr id="17421" name="日期占位符 1">
            <a:extLst>
              <a:ext uri="{FF2B5EF4-FFF2-40B4-BE49-F238E27FC236}">
                <a16:creationId xmlns:a16="http://schemas.microsoft.com/office/drawing/2014/main" id="{ECA73746-E062-4D67-B35D-E7C8F90B236A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80B2D1C7-702A-40A2-9AAD-53F45CF5492A}" type="datetime11">
              <a:rPr lang="zh-CN" altLang="en-US" smtClean="0"/>
              <a:t>18:38:26</a:t>
            </a:fld>
            <a:endParaRPr lang="en-US" altLang="zh-CN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59D52BF-ACBB-4DF7-B5BE-275205A0F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379CA-290F-4386-B024-4CDB787C03D0}" type="slidenum">
              <a:rPr lang="zh-CN" altLang="en-US" smtClean="0"/>
              <a:t>68</a:t>
            </a:fld>
            <a:endParaRPr lang="zh-CN" altLang="en-US"/>
          </a:p>
        </p:txBody>
      </p:sp>
    </p:spTree>
  </p:cSld>
  <p:clrMapOvr>
    <a:masterClrMapping/>
  </p:clrMapOvr>
  <p:transition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20" presetID="3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2" dur="500"/>
                                        <p:tgtEl>
                                          <p:spTgt spid="19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2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9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28" presetID="4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0" dur="500"/>
                                        <p:tgtEl>
                                          <p:spTgt spid="19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58" grpId="0" autoUpdateAnimBg="0"/>
      <p:bldP spid="19461" grpId="0" autoUpdateAnimBg="0"/>
      <p:bldP spid="19462" grpId="0" autoUpdateAnimBg="0"/>
      <p:bldP spid="19464" grpId="0" autoUpdateAnimBg="0"/>
      <p:bldP spid="19465" grpId="0" animBg="1" autoUpdateAnimBg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B0C7989C-F785-4FCD-B5B1-24C1A8E9F9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2200" y="533476"/>
            <a:ext cx="3049588" cy="588962"/>
          </a:xfrm>
          <a:prstGeom prst="rect">
            <a:avLst/>
          </a:prstGeom>
          <a:noFill/>
          <a:ln w="12700">
            <a:solidFill>
              <a:schemeClr val="tx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 sz="3200" b="1" dirty="0">
                <a:latin typeface="Times New Roman" panose="02020603050405020304" pitchFamily="18" charset="0"/>
              </a:rPr>
              <a:t>小环烷烃的结构</a:t>
            </a:r>
          </a:p>
        </p:txBody>
      </p:sp>
      <p:graphicFrame>
        <p:nvGraphicFramePr>
          <p:cNvPr id="22531" name="Object 3">
            <a:extLst>
              <a:ext uri="{FF2B5EF4-FFF2-40B4-BE49-F238E27FC236}">
                <a16:creationId xmlns:a16="http://schemas.microsoft.com/office/drawing/2014/main" id="{9FB53B68-3838-4E3D-BB66-A49161A0086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32490181"/>
              </p:ext>
            </p:extLst>
          </p:nvPr>
        </p:nvGraphicFramePr>
        <p:xfrm>
          <a:off x="990694" y="1143060"/>
          <a:ext cx="7010400" cy="2362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079" name="CS ChemDraw Drawing" r:id="rId3" imgW="3398520" imgH="1059180" progId="ChemDraw.Document.5.0">
                  <p:embed/>
                </p:oleObj>
              </mc:Choice>
              <mc:Fallback>
                <p:oleObj name="CS ChemDraw Drawing" r:id="rId3" imgW="3398520" imgH="1059180" progId="ChemDraw.Document.5.0">
                  <p:embed/>
                  <p:pic>
                    <p:nvPicPr>
                      <p:cNvPr id="22531" name="Object 3">
                        <a:extLst>
                          <a:ext uri="{FF2B5EF4-FFF2-40B4-BE49-F238E27FC236}">
                            <a16:creationId xmlns:a16="http://schemas.microsoft.com/office/drawing/2014/main" id="{9FB53B68-3838-4E3D-BB66-A49161A0086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94" y="1143060"/>
                        <a:ext cx="7010400" cy="2362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532" name="Text Box 4">
            <a:extLst>
              <a:ext uri="{FF2B5EF4-FFF2-40B4-BE49-F238E27FC236}">
                <a16:creationId xmlns:a16="http://schemas.microsoft.com/office/drawing/2014/main" id="{79AAE1D1-CBC7-4565-ACF5-4D0D1B1957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188" y="3768685"/>
            <a:ext cx="8304212" cy="1184275"/>
          </a:xfrm>
          <a:prstGeom prst="rect">
            <a:avLst/>
          </a:prstGeom>
          <a:noFill/>
          <a:ln>
            <a:noFill/>
          </a:ln>
          <a:effectLst/>
        </p:spPr>
        <p:txBody>
          <a:bodyPr lIns="90487" tIns="44450" rIns="90487" bIns="44450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zh-CN" altLang="en-US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kzidenz Grotesk BE" charset="0"/>
              </a:rPr>
              <a:t>实际上，环烷烃（除三元环外）并不是一个平面结构，这就使张力学说失去了存在的基础。那么，如何解释小环的不稳定性呢？</a:t>
            </a:r>
          </a:p>
        </p:txBody>
      </p:sp>
      <p:sp>
        <p:nvSpPr>
          <p:cNvPr id="22533" name="Rectangle 5">
            <a:extLst>
              <a:ext uri="{FF2B5EF4-FFF2-40B4-BE49-F238E27FC236}">
                <a16:creationId xmlns:a16="http://schemas.microsoft.com/office/drawing/2014/main" id="{5F27ACAF-08DE-46C2-8EAF-090BF24AA6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188" y="5105356"/>
            <a:ext cx="8075504" cy="1197764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90487" tIns="44450" rIns="90487" bIns="44450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altLang="zh-CN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kzidenz Grotesk BE" charset="0"/>
              </a:rPr>
              <a:t>    </a:t>
            </a:r>
            <a:r>
              <a:rPr lang="zh-CN" altLang="en-US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kzidenz Grotesk BE" charset="0"/>
              </a:rPr>
              <a:t>其实，在三元环及四元环中，碳碳键并不是沿键轴方向重叠的</a:t>
            </a:r>
            <a:r>
              <a:rPr lang="en-US" altLang="zh-CN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kzidenz Grotesk BE" charset="0"/>
              </a:rPr>
              <a:t>σ</a:t>
            </a:r>
            <a:r>
              <a:rPr lang="zh-CN" altLang="en-US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kzidenz Grotesk BE" charset="0"/>
              </a:rPr>
              <a:t>键。而是一种非“正规”的单键，成键的强度较弱，因而容易发生断裂。</a:t>
            </a:r>
          </a:p>
        </p:txBody>
      </p:sp>
      <p:sp>
        <p:nvSpPr>
          <p:cNvPr id="19462" name="日期占位符 1">
            <a:extLst>
              <a:ext uri="{FF2B5EF4-FFF2-40B4-BE49-F238E27FC236}">
                <a16:creationId xmlns:a16="http://schemas.microsoft.com/office/drawing/2014/main" id="{474F9B28-97B1-4E51-AF6F-882ADDFDB888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AC6883F2-A313-418B-B3BF-B90BFD497BE2}" type="datetime11">
              <a:rPr lang="zh-CN" altLang="en-US" smtClean="0"/>
              <a:t>18:38:26</a:t>
            </a:fld>
            <a:endParaRPr lang="en-US" altLang="zh-CN"/>
          </a:p>
        </p:txBody>
      </p:sp>
      <p:sp>
        <p:nvSpPr>
          <p:cNvPr id="19463" name="灯片编号占位符 2">
            <a:extLst>
              <a:ext uri="{FF2B5EF4-FFF2-40B4-BE49-F238E27FC236}">
                <a16:creationId xmlns:a16="http://schemas.microsoft.com/office/drawing/2014/main" id="{FC7348A9-243D-42EC-B041-E6203275BB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51794ECF-4264-48AA-BBEF-3026047E8542}" type="slidenum">
              <a:rPr lang="en-US" altLang="zh-CN"/>
              <a:pPr/>
              <a:t>69</a:t>
            </a:fld>
            <a:endParaRPr lang="en-US" altLang="zh-CN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225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6">
            <a:extLst>
              <a:ext uri="{FF2B5EF4-FFF2-40B4-BE49-F238E27FC236}">
                <a16:creationId xmlns:a16="http://schemas.microsoft.com/office/drawing/2014/main" id="{6F6537F1-A4FE-4276-8DAE-83355ABB04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4213" y="606425"/>
            <a:ext cx="8002587" cy="1700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33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marL="457200" indent="-457200">
              <a:lnSpc>
                <a:spcPct val="125000"/>
              </a:lnSpc>
              <a:spcBef>
                <a:spcPct val="25000"/>
              </a:spcBef>
              <a:buFont typeface="Wingdings" panose="05000000000000000000" pitchFamily="2" charset="2"/>
              <a:buChar char="Ø"/>
              <a:defRPr/>
            </a:pPr>
            <a:r>
              <a:rPr lang="zh-CN" altLang="en-US" sz="2600" b="1" dirty="0">
                <a:solidFill>
                  <a:schemeClr val="accent6">
                    <a:lumMod val="50000"/>
                  </a:schemeClr>
                </a:solidFill>
                <a:latin typeface="Arial" pitchFamily="34" charset="0"/>
              </a:rPr>
              <a:t>烷基的概念  </a:t>
            </a:r>
            <a:r>
              <a:rPr lang="en-US" altLang="zh-CN" sz="2600" b="1" dirty="0">
                <a:solidFill>
                  <a:schemeClr val="accent6">
                    <a:lumMod val="50000"/>
                  </a:schemeClr>
                </a:solidFill>
                <a:latin typeface="Arial" pitchFamily="34" charset="0"/>
              </a:rPr>
              <a:t>R-</a:t>
            </a:r>
          </a:p>
          <a:p>
            <a:pPr>
              <a:spcBef>
                <a:spcPct val="50000"/>
              </a:spcBef>
              <a:defRPr/>
            </a:pPr>
            <a:r>
              <a:rPr kumimoji="1" lang="zh-CN" altLang="en-US" sz="2400" b="1" dirty="0"/>
              <a:t>烷烃分子去掉一个氢原子后余下的基团，通式为</a:t>
            </a:r>
            <a:r>
              <a:rPr kumimoji="1" lang="en-US" altLang="zh-CN" sz="2400" b="1" dirty="0">
                <a:solidFill>
                  <a:schemeClr val="tx2"/>
                </a:solidFill>
                <a:latin typeface="Times New Roman" pitchFamily="18" charset="0"/>
              </a:rPr>
              <a:t>C</a:t>
            </a:r>
            <a:r>
              <a:rPr kumimoji="1" lang="en-US" altLang="zh-CN" sz="2400" b="1" baseline="-25000" dirty="0">
                <a:solidFill>
                  <a:schemeClr val="tx2"/>
                </a:solidFill>
                <a:latin typeface="Times New Roman" pitchFamily="18" charset="0"/>
              </a:rPr>
              <a:t>n</a:t>
            </a:r>
            <a:r>
              <a:rPr kumimoji="1" lang="en-US" altLang="zh-CN" sz="2400" b="1" dirty="0">
                <a:solidFill>
                  <a:schemeClr val="tx2"/>
                </a:solidFill>
                <a:latin typeface="Times New Roman" pitchFamily="18" charset="0"/>
              </a:rPr>
              <a:t>H</a:t>
            </a:r>
            <a:r>
              <a:rPr kumimoji="1" lang="en-US" altLang="zh-CN" sz="2400" b="1" baseline="-25000" dirty="0">
                <a:solidFill>
                  <a:schemeClr val="tx2"/>
                </a:solidFill>
                <a:latin typeface="Times New Roman" pitchFamily="18" charset="0"/>
              </a:rPr>
              <a:t>2n+1</a:t>
            </a:r>
          </a:p>
          <a:p>
            <a:pPr>
              <a:spcBef>
                <a:spcPct val="50000"/>
              </a:spcBef>
              <a:defRPr/>
            </a:pPr>
            <a:r>
              <a:rPr kumimoji="1" lang="zh-CN" altLang="en-US" sz="2400" b="1" dirty="0"/>
              <a:t>烷基的命名由相应的烷烃而来：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88B8B4B6-CF28-4280-ADCF-41A062124224}"/>
              </a:ext>
            </a:extLst>
          </p:cNvPr>
          <p:cNvGrpSpPr>
            <a:grpSpLocks/>
          </p:cNvGrpSpPr>
          <p:nvPr/>
        </p:nvGrpSpPr>
        <p:grpSpPr bwMode="auto">
          <a:xfrm>
            <a:off x="1066800" y="2574925"/>
            <a:ext cx="7467600" cy="3902075"/>
            <a:chOff x="1066800" y="2574925"/>
            <a:chExt cx="7467600" cy="3902075"/>
          </a:xfrm>
        </p:grpSpPr>
        <p:sp>
          <p:nvSpPr>
            <p:cNvPr id="2" name="Rectangle 3">
              <a:extLst>
                <a:ext uri="{FF2B5EF4-FFF2-40B4-BE49-F238E27FC236}">
                  <a16:creationId xmlns:a16="http://schemas.microsoft.com/office/drawing/2014/main" id="{34713C1E-A403-4A84-B98A-E7B023590B2B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1066800" y="2574925"/>
              <a:ext cx="7467600" cy="3733800"/>
            </a:xfrm>
            <a:prstGeom prst="rect">
              <a:avLst/>
            </a:prstGeom>
          </p:spPr>
          <p:txBody>
            <a:bodyPr/>
            <a:lstStyle>
              <a:lvl1pPr marL="271463" indent="-271463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BD0D9"/>
                </a:buClr>
                <a:buSzPct val="95000"/>
                <a:buFont typeface="Wingdings 2" pitchFamily="18" charset="2"/>
                <a:buChar char=""/>
                <a:defRPr sz="26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39763" indent="-246063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Wingdings 2" pitchFamily="18" charset="2"/>
                <a:buChar char="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912813" indent="-246063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70000"/>
                <a:buFont typeface="Wingdings 2" pitchFamily="18" charset="2"/>
                <a:buChar char=""/>
                <a:defRPr sz="21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185863" indent="-207963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BD0D9"/>
                </a:buClr>
                <a:buSzPct val="65000"/>
                <a:buFont typeface="Wingdings 2" pitchFamily="18" charset="2"/>
                <a:buChar char="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1462088" indent="-207963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itchFamily="18" charset="2"/>
                <a:buChar char="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  <a:lvl6pPr marL="1919288" indent="-207963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itchFamily="18" charset="2"/>
                <a:buChar char="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6pPr>
              <a:lvl7pPr marL="2376488" indent="-207963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itchFamily="18" charset="2"/>
                <a:buChar char="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7pPr>
              <a:lvl8pPr marL="2833688" indent="-207963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itchFamily="18" charset="2"/>
                <a:buChar char="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8pPr>
              <a:lvl9pPr marL="3290888" indent="-207963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itchFamily="18" charset="2"/>
                <a:buChar char="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9pPr>
            </a:lstStyle>
            <a:p>
              <a:pPr eaLnBrk="1" hangingPunct="1">
                <a:lnSpc>
                  <a:spcPct val="90000"/>
                </a:lnSpc>
                <a:defRPr/>
              </a:pPr>
              <a:r>
                <a:rPr lang="en-US" altLang="zh-CN" b="1" kern="0" dirty="0">
                  <a:solidFill>
                    <a:srgbClr val="FF0000"/>
                  </a:solidFill>
                  <a:latin typeface="Times New Roman" pitchFamily="18" charset="0"/>
                </a:rPr>
                <a:t> Me — methyl</a:t>
              </a:r>
              <a:r>
                <a:rPr lang="en-US" altLang="zh-CN" b="1" kern="0" dirty="0">
                  <a:latin typeface="Times New Roman" pitchFamily="18" charset="0"/>
                </a:rPr>
                <a:t>   </a:t>
              </a:r>
              <a:r>
                <a:rPr lang="zh-CN" altLang="en-US" b="1" kern="0" dirty="0">
                  <a:latin typeface="Times New Roman" pitchFamily="18" charset="0"/>
                </a:rPr>
                <a:t>甲基            </a:t>
              </a:r>
              <a:r>
                <a:rPr lang="en-US" altLang="zh-CN" b="1" kern="0" dirty="0">
                  <a:latin typeface="Times New Roman" pitchFamily="18" charset="0"/>
                </a:rPr>
                <a:t>—CH</a:t>
              </a:r>
              <a:r>
                <a:rPr lang="en-US" altLang="zh-CN" b="1" kern="0" baseline="-25000" dirty="0">
                  <a:latin typeface="Times New Roman" pitchFamily="18" charset="0"/>
                </a:rPr>
                <a:t>3 </a:t>
              </a:r>
            </a:p>
            <a:p>
              <a:pPr eaLnBrk="1" hangingPunct="1">
                <a:lnSpc>
                  <a:spcPct val="90000"/>
                </a:lnSpc>
                <a:defRPr/>
              </a:pPr>
              <a:endParaRPr lang="en-US" altLang="zh-CN" b="1" kern="0" baseline="-25000" dirty="0">
                <a:latin typeface="Times New Roman" pitchFamily="18" charset="0"/>
              </a:endParaRPr>
            </a:p>
            <a:p>
              <a:pPr eaLnBrk="1" hangingPunct="1">
                <a:lnSpc>
                  <a:spcPct val="90000"/>
                </a:lnSpc>
                <a:defRPr/>
              </a:pPr>
              <a:r>
                <a:rPr lang="en-US" altLang="zh-CN" b="1" kern="0" dirty="0">
                  <a:latin typeface="Times New Roman" pitchFamily="18" charset="0"/>
                </a:rPr>
                <a:t> </a:t>
              </a:r>
              <a:r>
                <a:rPr lang="en-US" altLang="zh-CN" b="1" kern="0" dirty="0">
                  <a:solidFill>
                    <a:srgbClr val="FF0000"/>
                  </a:solidFill>
                  <a:latin typeface="Times New Roman" pitchFamily="18" charset="0"/>
                </a:rPr>
                <a:t>Et — ethyl</a:t>
              </a:r>
              <a:r>
                <a:rPr lang="en-US" altLang="zh-CN" b="1" kern="0" dirty="0">
                  <a:latin typeface="Times New Roman" pitchFamily="18" charset="0"/>
                </a:rPr>
                <a:t>       </a:t>
              </a:r>
              <a:r>
                <a:rPr lang="zh-CN" altLang="en-US" b="1" kern="0" dirty="0">
                  <a:latin typeface="Times New Roman" pitchFamily="18" charset="0"/>
                </a:rPr>
                <a:t>乙基             </a:t>
              </a:r>
              <a:r>
                <a:rPr lang="en-US" altLang="zh-CN" b="1" kern="0" dirty="0">
                  <a:latin typeface="Times New Roman" pitchFamily="18" charset="0"/>
                </a:rPr>
                <a:t>—CH</a:t>
              </a:r>
              <a:r>
                <a:rPr lang="en-US" altLang="zh-CN" b="1" kern="0" baseline="-25000" dirty="0">
                  <a:latin typeface="Times New Roman" pitchFamily="18" charset="0"/>
                </a:rPr>
                <a:t>2</a:t>
              </a:r>
              <a:r>
                <a:rPr lang="en-US" altLang="zh-CN" b="1" kern="0" dirty="0">
                  <a:latin typeface="Times New Roman" pitchFamily="18" charset="0"/>
                </a:rPr>
                <a:t>CH</a:t>
              </a:r>
              <a:r>
                <a:rPr lang="en-US" altLang="zh-CN" b="1" kern="0" baseline="-25000" dirty="0">
                  <a:latin typeface="Times New Roman" pitchFamily="18" charset="0"/>
                </a:rPr>
                <a:t>3</a:t>
              </a:r>
            </a:p>
            <a:p>
              <a:pPr eaLnBrk="1" hangingPunct="1">
                <a:lnSpc>
                  <a:spcPct val="90000"/>
                </a:lnSpc>
                <a:defRPr/>
              </a:pPr>
              <a:r>
                <a:rPr lang="en-US" altLang="zh-CN" b="1" kern="0" dirty="0">
                  <a:latin typeface="Times New Roman" pitchFamily="18" charset="0"/>
                </a:rPr>
                <a:t> </a:t>
              </a:r>
              <a:br>
                <a:rPr lang="en-US" altLang="zh-CN" b="1" kern="0" dirty="0">
                  <a:latin typeface="Times New Roman" pitchFamily="18" charset="0"/>
                </a:rPr>
              </a:br>
              <a:r>
                <a:rPr lang="en-US" altLang="zh-CN" b="1" kern="0" dirty="0">
                  <a:latin typeface="Times New Roman" pitchFamily="18" charset="0"/>
                </a:rPr>
                <a:t> </a:t>
              </a:r>
              <a:r>
                <a:rPr lang="en-US" altLang="zh-CN" b="1" kern="0" dirty="0" err="1">
                  <a:solidFill>
                    <a:srgbClr val="FF0000"/>
                  </a:solidFill>
                  <a:latin typeface="Times New Roman" pitchFamily="18" charset="0"/>
                </a:rPr>
                <a:t>Pr</a:t>
              </a:r>
              <a:r>
                <a:rPr lang="en-US" altLang="zh-CN" b="1" kern="0" dirty="0">
                  <a:solidFill>
                    <a:srgbClr val="FF0000"/>
                  </a:solidFill>
                  <a:latin typeface="Times New Roman" pitchFamily="18" charset="0"/>
                </a:rPr>
                <a:t> —propyl</a:t>
              </a:r>
              <a:r>
                <a:rPr lang="en-US" altLang="zh-CN" b="1" kern="0" dirty="0">
                  <a:latin typeface="Times New Roman" pitchFamily="18" charset="0"/>
                </a:rPr>
                <a:t>     </a:t>
              </a:r>
              <a:r>
                <a:rPr lang="zh-CN" altLang="en-US" b="1" kern="0" dirty="0">
                  <a:latin typeface="Times New Roman" pitchFamily="18" charset="0"/>
                </a:rPr>
                <a:t>丙基             </a:t>
              </a:r>
              <a:r>
                <a:rPr lang="en-US" altLang="zh-CN" b="1" kern="0" dirty="0">
                  <a:latin typeface="Times New Roman" pitchFamily="18" charset="0"/>
                </a:rPr>
                <a:t>—CH</a:t>
              </a:r>
              <a:r>
                <a:rPr lang="en-US" altLang="zh-CN" b="1" kern="0" baseline="-25000" dirty="0">
                  <a:latin typeface="Times New Roman" pitchFamily="18" charset="0"/>
                </a:rPr>
                <a:t>2</a:t>
              </a:r>
              <a:r>
                <a:rPr lang="en-US" altLang="zh-CN" b="1" kern="0" dirty="0">
                  <a:latin typeface="Times New Roman" pitchFamily="18" charset="0"/>
                </a:rPr>
                <a:t>CH</a:t>
              </a:r>
              <a:r>
                <a:rPr lang="en-US" altLang="zh-CN" b="1" kern="0" baseline="-25000" dirty="0">
                  <a:latin typeface="Times New Roman" pitchFamily="18" charset="0"/>
                </a:rPr>
                <a:t>2</a:t>
              </a:r>
              <a:r>
                <a:rPr lang="en-US" altLang="zh-CN" b="1" kern="0" dirty="0">
                  <a:latin typeface="Times New Roman" pitchFamily="18" charset="0"/>
                </a:rPr>
                <a:t>CH</a:t>
              </a:r>
              <a:r>
                <a:rPr lang="en-US" altLang="zh-CN" b="1" kern="0" baseline="-25000" dirty="0">
                  <a:latin typeface="Times New Roman" pitchFamily="18" charset="0"/>
                </a:rPr>
                <a:t>3</a:t>
              </a:r>
              <a:r>
                <a:rPr lang="en-US" altLang="zh-CN" b="1" kern="0" dirty="0">
                  <a:latin typeface="Times New Roman" pitchFamily="18" charset="0"/>
                </a:rPr>
                <a:t> </a:t>
              </a:r>
            </a:p>
            <a:p>
              <a:pPr eaLnBrk="1" hangingPunct="1">
                <a:lnSpc>
                  <a:spcPct val="90000"/>
                </a:lnSpc>
                <a:defRPr/>
              </a:pPr>
              <a:endParaRPr lang="en-US" altLang="zh-CN" b="1" kern="0" dirty="0">
                <a:latin typeface="Times New Roman" pitchFamily="18" charset="0"/>
              </a:endParaRPr>
            </a:p>
            <a:p>
              <a:pPr eaLnBrk="1" hangingPunct="1">
                <a:lnSpc>
                  <a:spcPct val="90000"/>
                </a:lnSpc>
                <a:defRPr/>
              </a:pPr>
              <a:r>
                <a:rPr lang="en-US" altLang="zh-CN" b="1" kern="0" dirty="0">
                  <a:latin typeface="Times New Roman" pitchFamily="18" charset="0"/>
                </a:rPr>
                <a:t> </a:t>
              </a:r>
              <a:r>
                <a:rPr lang="en-US" altLang="zh-CN" b="1" kern="0" dirty="0">
                  <a:solidFill>
                    <a:srgbClr val="FF0000"/>
                  </a:solidFill>
                  <a:latin typeface="Times New Roman" pitchFamily="18" charset="0"/>
                </a:rPr>
                <a:t>Bu — butyl</a:t>
              </a:r>
              <a:r>
                <a:rPr lang="en-US" altLang="zh-CN" b="1" kern="0" dirty="0">
                  <a:latin typeface="Times New Roman" pitchFamily="18" charset="0"/>
                </a:rPr>
                <a:t>     </a:t>
              </a:r>
              <a:r>
                <a:rPr lang="zh-CN" altLang="en-US" b="1" kern="0" dirty="0">
                  <a:latin typeface="Times New Roman" pitchFamily="18" charset="0"/>
                </a:rPr>
                <a:t>丁基              </a:t>
              </a:r>
              <a:r>
                <a:rPr lang="en-US" altLang="zh-CN" b="1" kern="0" dirty="0">
                  <a:latin typeface="Times New Roman" pitchFamily="18" charset="0"/>
                </a:rPr>
                <a:t>—CH</a:t>
              </a:r>
              <a:r>
                <a:rPr lang="en-US" altLang="zh-CN" b="1" kern="0" baseline="-25000" dirty="0">
                  <a:latin typeface="Times New Roman" pitchFamily="18" charset="0"/>
                </a:rPr>
                <a:t>2</a:t>
              </a:r>
              <a:r>
                <a:rPr lang="en-US" altLang="zh-CN" b="1" kern="0" dirty="0">
                  <a:latin typeface="Times New Roman" pitchFamily="18" charset="0"/>
                </a:rPr>
                <a:t>CH</a:t>
              </a:r>
              <a:r>
                <a:rPr lang="en-US" altLang="zh-CN" b="1" kern="0" baseline="-25000" dirty="0">
                  <a:latin typeface="Times New Roman" pitchFamily="18" charset="0"/>
                </a:rPr>
                <a:t>2</a:t>
              </a:r>
              <a:r>
                <a:rPr lang="en-US" altLang="zh-CN" b="1" kern="0" dirty="0">
                  <a:latin typeface="Times New Roman" pitchFamily="18" charset="0"/>
                </a:rPr>
                <a:t>CH</a:t>
              </a:r>
              <a:r>
                <a:rPr lang="en-US" altLang="zh-CN" b="1" kern="0" baseline="-25000" dirty="0">
                  <a:latin typeface="Times New Roman" pitchFamily="18" charset="0"/>
                </a:rPr>
                <a:t>2</a:t>
              </a:r>
              <a:r>
                <a:rPr lang="en-US" altLang="zh-CN" b="1" kern="0" dirty="0">
                  <a:latin typeface="Times New Roman" pitchFamily="18" charset="0"/>
                </a:rPr>
                <a:t>CH</a:t>
              </a:r>
              <a:r>
                <a:rPr lang="en-US" altLang="zh-CN" b="1" kern="0" baseline="-25000" dirty="0">
                  <a:latin typeface="Times New Roman" pitchFamily="18" charset="0"/>
                </a:rPr>
                <a:t>3</a:t>
              </a:r>
              <a:r>
                <a:rPr lang="en-US" altLang="zh-CN" b="1" kern="0" dirty="0">
                  <a:latin typeface="Times New Roman" pitchFamily="18" charset="0"/>
                </a:rPr>
                <a:t> </a:t>
              </a:r>
              <a:br>
                <a:rPr lang="en-US" altLang="zh-CN" b="1" kern="0" dirty="0">
                  <a:latin typeface="Times New Roman" pitchFamily="18" charset="0"/>
                </a:rPr>
              </a:br>
              <a:endParaRPr lang="en-US" altLang="zh-CN" b="1" kern="0" dirty="0">
                <a:latin typeface="Times New Roman" pitchFamily="18" charset="0"/>
              </a:endParaRPr>
            </a:p>
            <a:p>
              <a:pPr eaLnBrk="1" hangingPunct="1">
                <a:lnSpc>
                  <a:spcPct val="90000"/>
                </a:lnSpc>
                <a:defRPr/>
              </a:pPr>
              <a:r>
                <a:rPr lang="en-US" altLang="zh-CN" b="1" kern="0" dirty="0">
                  <a:latin typeface="Times New Roman" pitchFamily="18" charset="0"/>
                </a:rPr>
                <a:t> </a:t>
              </a:r>
              <a:r>
                <a:rPr lang="en-US" altLang="zh-CN" b="1" kern="0" dirty="0" err="1">
                  <a:solidFill>
                    <a:srgbClr val="FF0000"/>
                  </a:solidFill>
                  <a:latin typeface="Times New Roman" pitchFamily="18" charset="0"/>
                </a:rPr>
                <a:t>Ph</a:t>
              </a:r>
              <a:r>
                <a:rPr lang="en-US" altLang="zh-CN" b="1" kern="0" dirty="0">
                  <a:solidFill>
                    <a:srgbClr val="FF0000"/>
                  </a:solidFill>
                  <a:latin typeface="Times New Roman" pitchFamily="18" charset="0"/>
                </a:rPr>
                <a:t> —phenyl</a:t>
              </a:r>
              <a:r>
                <a:rPr lang="en-US" altLang="zh-CN" b="1" kern="0" dirty="0">
                  <a:latin typeface="Times New Roman" pitchFamily="18" charset="0"/>
                </a:rPr>
                <a:t>    </a:t>
              </a:r>
              <a:r>
                <a:rPr lang="zh-CN" altLang="en-US" b="1" kern="0" dirty="0">
                  <a:latin typeface="Times New Roman" pitchFamily="18" charset="0"/>
                </a:rPr>
                <a:t>苯基</a:t>
              </a:r>
            </a:p>
          </p:txBody>
        </p:sp>
        <p:graphicFrame>
          <p:nvGraphicFramePr>
            <p:cNvPr id="10245" name="对象 4">
              <a:extLst>
                <a:ext uri="{FF2B5EF4-FFF2-40B4-BE49-F238E27FC236}">
                  <a16:creationId xmlns:a16="http://schemas.microsoft.com/office/drawing/2014/main" id="{8237E3AA-456D-4E37-B68E-08E2961763A0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5410200" y="5775325"/>
            <a:ext cx="1176338" cy="7016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321" r:id="rId3" imgW="1178560" imgH="701040" progId="">
                    <p:embed/>
                  </p:oleObj>
                </mc:Choice>
                <mc:Fallback>
                  <p:oleObj r:id="rId3" imgW="1178560" imgH="701040" progId="">
                    <p:embed/>
                    <p:pic>
                      <p:nvPicPr>
                        <p:cNvPr id="0" name="对象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410200" y="5775325"/>
                          <a:ext cx="1176338" cy="7016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AFB4B52-4550-4B6D-9179-2E997424B2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2B14E2-32D4-4A12-8296-B7782F33ADAD}" type="datetime11">
              <a:rPr lang="zh-CN" altLang="en-US" smtClean="0"/>
              <a:t>18:38:26</a:t>
            </a:fld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498F7B3-4278-4367-ADFE-197D8EA7A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379CA-290F-4386-B024-4CDB787C03D0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utoUpdateAnimBg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BC6272F-C622-43EC-B3E2-2DB8F0832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BC370-8C50-4346-9C6A-35C61E49E043}" type="datetime11">
              <a:rPr lang="zh-CN" altLang="en-US" smtClean="0"/>
              <a:t>18:38:26</a:t>
            </a:fld>
            <a:endParaRPr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79D3C86-9167-484D-9100-7D1A3BE2F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379CA-290F-4386-B024-4CDB787C03D0}" type="slidenum">
              <a:rPr lang="zh-CN" altLang="en-US" smtClean="0"/>
              <a:t>70</a:t>
            </a:fld>
            <a:endParaRPr lang="zh-CN" alt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8977F72-18A3-448A-AE35-63EAA0C9D9EA}"/>
              </a:ext>
            </a:extLst>
          </p:cNvPr>
          <p:cNvSpPr txBox="1">
            <a:spLocks noChangeArrowheads="1"/>
          </p:cNvSpPr>
          <p:nvPr/>
        </p:nvSpPr>
        <p:spPr>
          <a:xfrm>
            <a:off x="228714" y="1447852"/>
            <a:ext cx="8443912" cy="3047920"/>
          </a:xfrm>
          <a:prstGeom prst="rect">
            <a:avLst/>
          </a:prstGeom>
        </p:spPr>
        <p:txBody>
          <a:bodyPr/>
          <a:lstStyle>
            <a:lvl1pPr marL="271463" indent="-2714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defRPr sz="2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39763" indent="-2460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itchFamily="18" charset="2"/>
              <a:buChar char="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912813" indent="-2460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 2" pitchFamily="18" charset="2"/>
              <a:buChar char=""/>
              <a:defRPr sz="2100">
                <a:solidFill>
                  <a:schemeClr val="tx1"/>
                </a:solidFill>
                <a:latin typeface="+mn-lt"/>
                <a:ea typeface="+mn-ea"/>
              </a:defRPr>
            </a:lvl3pPr>
            <a:lvl4pPr marL="1185863" indent="-2079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65000"/>
              <a:buFont typeface="Wingdings 2" pitchFamily="18" charset="2"/>
              <a:buChar char="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462088" indent="-2079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itchFamily="18" charset="2"/>
              <a:buChar char="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1919288" indent="-2079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itchFamily="18" charset="2"/>
              <a:buChar char="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376488" indent="-2079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itchFamily="18" charset="2"/>
              <a:buChar char="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2833688" indent="-2079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itchFamily="18" charset="2"/>
              <a:buChar char="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290888" indent="-2079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itchFamily="18" charset="2"/>
              <a:buChar char="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150000"/>
              </a:lnSpc>
              <a:defRPr/>
            </a:pPr>
            <a:r>
              <a: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现代共价键理论认为，在环丙烷分子中∠</a:t>
            </a:r>
            <a:r>
              <a: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CCC=105.5°, ∠HCH=114°,</a:t>
            </a:r>
            <a:r>
              <a: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说明分子中碳原子之间的轨道重叠不在一条直线。而是弯曲成键，重叠程度小形如香蕉</a:t>
            </a:r>
            <a:r>
              <a: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(</a:t>
            </a:r>
            <a:r>
              <a: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不能达到最大程度重叠</a:t>
            </a:r>
            <a:r>
              <a: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)</a:t>
            </a:r>
            <a:r>
              <a: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，从而产生较大的角张力。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同时由于环的刚性结构，使得成环的碳碳键不能完全自由旋转，导致环碳原子所连的原子或基团之间产生斥力，形成扭转张力</a:t>
            </a:r>
            <a:r>
              <a:rPr lang="zh-CN" altLang="en-US" sz="20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。</a:t>
            </a:r>
            <a:endParaRPr lang="en-US" altLang="zh-CN" sz="2000" kern="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04820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554" name="Object 2">
            <a:extLst>
              <a:ext uri="{FF2B5EF4-FFF2-40B4-BE49-F238E27FC236}">
                <a16:creationId xmlns:a16="http://schemas.microsoft.com/office/drawing/2014/main" id="{AFB3B089-F886-48A5-84BB-0E68F3947D2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24000" y="228600"/>
          <a:ext cx="6781800" cy="3395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103" name="CS ChemDraw Drawing" r:id="rId3" imgW="3332480" imgH="1668780" progId="ChemDraw.Document.5.0">
                  <p:embed/>
                </p:oleObj>
              </mc:Choice>
              <mc:Fallback>
                <p:oleObj name="CS ChemDraw Drawing" r:id="rId3" imgW="3332480" imgH="1668780" progId="ChemDraw.Document.5.0">
                  <p:embed/>
                  <p:pic>
                    <p:nvPicPr>
                      <p:cNvPr id="23554" name="Object 2">
                        <a:extLst>
                          <a:ext uri="{FF2B5EF4-FFF2-40B4-BE49-F238E27FC236}">
                            <a16:creationId xmlns:a16="http://schemas.microsoft.com/office/drawing/2014/main" id="{AFB3B089-F886-48A5-84BB-0E68F3947D2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0" y="228600"/>
                        <a:ext cx="6781800" cy="3395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555" name="Rectangle 3">
            <a:extLst>
              <a:ext uri="{FF2B5EF4-FFF2-40B4-BE49-F238E27FC236}">
                <a16:creationId xmlns:a16="http://schemas.microsoft.com/office/drawing/2014/main" id="{15451D58-F0BC-4610-898C-43C78516CB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9200" y="3709988"/>
            <a:ext cx="1712913" cy="454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 sz="2400" b="1">
                <a:latin typeface="Times New Roman" panose="02020603050405020304" pitchFamily="18" charset="0"/>
              </a:rPr>
              <a:t>由此可见：</a:t>
            </a:r>
          </a:p>
        </p:txBody>
      </p:sp>
      <p:sp>
        <p:nvSpPr>
          <p:cNvPr id="23556" name="Rectangle 4">
            <a:extLst>
              <a:ext uri="{FF2B5EF4-FFF2-40B4-BE49-F238E27FC236}">
                <a16:creationId xmlns:a16="http://schemas.microsoft.com/office/drawing/2014/main" id="{7263A22D-0A25-4C06-9B4B-31EF9D2185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0" y="4318000"/>
            <a:ext cx="5540375" cy="454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 sz="2400" b="1">
                <a:latin typeface="Times New Roman" panose="02020603050405020304" pitchFamily="18" charset="0"/>
              </a:rPr>
              <a:t>（ </a:t>
            </a:r>
            <a:r>
              <a:rPr kumimoji="1" lang="en-US" altLang="zh-CN" sz="2400" b="1">
                <a:latin typeface="Times New Roman" panose="02020603050405020304" pitchFamily="18" charset="0"/>
              </a:rPr>
              <a:t>1 </a:t>
            </a:r>
            <a:r>
              <a:rPr kumimoji="1" lang="zh-CN" altLang="en-US" sz="2400" b="1">
                <a:latin typeface="Times New Roman" panose="02020603050405020304" pitchFamily="18" charset="0"/>
              </a:rPr>
              <a:t>） 键的重叠程度小，稳定性下降 。</a:t>
            </a:r>
          </a:p>
        </p:txBody>
      </p:sp>
      <p:sp>
        <p:nvSpPr>
          <p:cNvPr id="23557" name="Rectangle 5">
            <a:extLst>
              <a:ext uri="{FF2B5EF4-FFF2-40B4-BE49-F238E27FC236}">
                <a16:creationId xmlns:a16="http://schemas.microsoft.com/office/drawing/2014/main" id="{DCDC9AEC-61BF-4D40-8319-75AA3B0E2F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0" y="4876800"/>
            <a:ext cx="7391400" cy="1001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7" tIns="44450" rIns="90487" bIns="4445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 sz="2400" b="1">
                <a:latin typeface="Times New Roman" panose="02020603050405020304" pitchFamily="18" charset="0"/>
              </a:rPr>
              <a:t>（ </a:t>
            </a:r>
            <a:r>
              <a:rPr kumimoji="1" lang="en-US" altLang="zh-CN" sz="2400" b="1">
                <a:latin typeface="Times New Roman" panose="02020603050405020304" pitchFamily="18" charset="0"/>
              </a:rPr>
              <a:t>2 </a:t>
            </a:r>
            <a:r>
              <a:rPr kumimoji="1" lang="zh-CN" altLang="en-US" sz="2400" b="1">
                <a:latin typeface="Times New Roman" panose="02020603050405020304" pitchFamily="18" charset="0"/>
              </a:rPr>
              <a:t>） 电子云分布在两核连线的外侧，增加了试</a:t>
            </a:r>
          </a:p>
          <a:p>
            <a:pPr eaLnBrk="1" hangingPunct="1">
              <a:spcBef>
                <a:spcPct val="50000"/>
              </a:spcBef>
            </a:pPr>
            <a:r>
              <a:rPr kumimoji="1" lang="zh-CN" altLang="en-US" sz="2400" b="1">
                <a:latin typeface="Times New Roman" panose="02020603050405020304" pitchFamily="18" charset="0"/>
              </a:rPr>
              <a:t>剂进攻的可能性，故具有不饱和烯烃的性质。</a:t>
            </a:r>
          </a:p>
        </p:txBody>
      </p:sp>
      <p:sp>
        <p:nvSpPr>
          <p:cNvPr id="20486" name="日期占位符 1">
            <a:extLst>
              <a:ext uri="{FF2B5EF4-FFF2-40B4-BE49-F238E27FC236}">
                <a16:creationId xmlns:a16="http://schemas.microsoft.com/office/drawing/2014/main" id="{6B81D138-C230-4C1C-8D4B-ED409AF703FD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41AFFB07-BDF1-4797-8366-04CC55904B34}" type="datetime11">
              <a:rPr lang="zh-CN" altLang="en-US" smtClean="0"/>
              <a:t>18:38:26</a:t>
            </a:fld>
            <a:endParaRPr lang="en-US" altLang="zh-CN"/>
          </a:p>
        </p:txBody>
      </p:sp>
      <p:sp>
        <p:nvSpPr>
          <p:cNvPr id="20487" name="灯片编号占位符 2">
            <a:extLst>
              <a:ext uri="{FF2B5EF4-FFF2-40B4-BE49-F238E27FC236}">
                <a16:creationId xmlns:a16="http://schemas.microsoft.com/office/drawing/2014/main" id="{B6D8B7EA-262D-478D-A2AD-A24B747DF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8CA3BB9F-428A-48B8-A15C-6470E6E4F824}" type="slidenum">
              <a:rPr lang="en-US" altLang="zh-CN"/>
              <a:pPr/>
              <a:t>71</a:t>
            </a:fld>
            <a:endParaRPr lang="en-US" altLang="zh-CN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35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5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35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235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5" dur="500"/>
                                        <p:tgtEl>
                                          <p:spTgt spid="235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0" dur="500"/>
                                        <p:tgtEl>
                                          <p:spTgt spid="23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5" dur="500"/>
                                        <p:tgtEl>
                                          <p:spTgt spid="23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55" grpId="0"/>
      <p:bldP spid="23556" grpId="0"/>
      <p:bldP spid="23557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矩形 8">
            <a:extLst>
              <a:ext uri="{FF2B5EF4-FFF2-40B4-BE49-F238E27FC236}">
                <a16:creationId xmlns:a16="http://schemas.microsoft.com/office/drawing/2014/main" id="{F98F7473-C6B5-4A1C-AAE8-C1B5808947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4813" y="304800"/>
            <a:ext cx="5081587" cy="57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457200" indent="-4572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5000"/>
              </a:lnSpc>
              <a:spcBef>
                <a:spcPct val="25000"/>
              </a:spcBef>
              <a:buFont typeface="Wingdings" panose="05000000000000000000" pitchFamily="2" charset="2"/>
              <a:buChar char="Ø"/>
            </a:pPr>
            <a:r>
              <a:rPr lang="en-US" altLang="zh-CN" sz="2800" b="1">
                <a:solidFill>
                  <a:schemeClr val="tx2"/>
                </a:solidFill>
              </a:rPr>
              <a:t>2.2.4 Conformation— </a:t>
            </a:r>
            <a:r>
              <a:rPr lang="zh-CN" altLang="en-US" sz="2800" b="1">
                <a:solidFill>
                  <a:schemeClr val="tx2"/>
                </a:solidFill>
              </a:rPr>
              <a:t>构象</a:t>
            </a:r>
            <a:endParaRPr lang="zh-CN" altLang="en-US" sz="2800"/>
          </a:p>
        </p:txBody>
      </p:sp>
      <p:sp>
        <p:nvSpPr>
          <p:cNvPr id="61443" name="TextBox 1">
            <a:extLst>
              <a:ext uri="{FF2B5EF4-FFF2-40B4-BE49-F238E27FC236}">
                <a16:creationId xmlns:a16="http://schemas.microsoft.com/office/drawing/2014/main" id="{88AB890D-705F-4A61-A33E-9E0F535916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203325"/>
            <a:ext cx="18288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9128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9128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9128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9128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9128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 b="1">
                <a:solidFill>
                  <a:srgbClr val="7030A0"/>
                </a:solidFill>
                <a:ea typeface="黑体" panose="02010609060101010101" pitchFamily="49" charset="-122"/>
              </a:rPr>
              <a:t>环己烷的构象</a:t>
            </a:r>
            <a:r>
              <a:rPr lang="zh-CN" altLang="en-US" sz="2000" b="1">
                <a:solidFill>
                  <a:srgbClr val="7030A0"/>
                </a:solidFill>
              </a:rPr>
              <a:t>  </a:t>
            </a:r>
          </a:p>
        </p:txBody>
      </p:sp>
      <p:grpSp>
        <p:nvGrpSpPr>
          <p:cNvPr id="61444" name="Group 3">
            <a:extLst>
              <a:ext uri="{FF2B5EF4-FFF2-40B4-BE49-F238E27FC236}">
                <a16:creationId xmlns:a16="http://schemas.microsoft.com/office/drawing/2014/main" id="{16755950-129D-4E3A-933E-B0E0E3036187}"/>
              </a:ext>
            </a:extLst>
          </p:cNvPr>
          <p:cNvGrpSpPr>
            <a:grpSpLocks/>
          </p:cNvGrpSpPr>
          <p:nvPr/>
        </p:nvGrpSpPr>
        <p:grpSpPr bwMode="auto">
          <a:xfrm>
            <a:off x="1295400" y="2355850"/>
            <a:ext cx="2384425" cy="1908175"/>
            <a:chOff x="0" y="0"/>
            <a:chExt cx="1502" cy="1202"/>
          </a:xfrm>
        </p:grpSpPr>
        <p:graphicFrame>
          <p:nvGraphicFramePr>
            <p:cNvPr id="61459" name="Object 2">
              <a:extLst>
                <a:ext uri="{FF2B5EF4-FFF2-40B4-BE49-F238E27FC236}">
                  <a16:creationId xmlns:a16="http://schemas.microsoft.com/office/drawing/2014/main" id="{76629A8D-F60E-4592-913B-FB482789A659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0" y="144"/>
            <a:ext cx="1502" cy="105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1687" r:id="rId3" imgW="920160" imgH="641160" progId="ChemDraw.Document.6.0">
                    <p:embed/>
                  </p:oleObj>
                </mc:Choice>
                <mc:Fallback>
                  <p:oleObj r:id="rId3" imgW="920160" imgH="641160" progId="ChemDraw.Document.6.0">
                    <p:embed/>
                    <p:pic>
                      <p:nvPicPr>
                        <p:cNvPr id="0" name="Object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0" y="144"/>
                          <a:ext cx="1502" cy="105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61460" name="直接箭头连接符 4">
              <a:extLst>
                <a:ext uri="{FF2B5EF4-FFF2-40B4-BE49-F238E27FC236}">
                  <a16:creationId xmlns:a16="http://schemas.microsoft.com/office/drawing/2014/main" id="{7B4FD45F-9A59-4E55-9BFF-0B621E5F1492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528" y="287"/>
              <a:ext cx="624" cy="1"/>
            </a:xfrm>
            <a:prstGeom prst="straightConnector1">
              <a:avLst/>
            </a:prstGeom>
            <a:noFill/>
            <a:ln w="25400">
              <a:solidFill>
                <a:schemeClr val="accent2"/>
              </a:solidFill>
              <a:round/>
              <a:headEnd type="arrow" w="med" len="med"/>
              <a:tailEnd type="arrow" w="med" len="med"/>
            </a:ln>
            <a:effectLst>
              <a:outerShdw dist="38100" dir="5400000" algn="ctr" rotWithShape="0">
                <a:srgbClr val="003148">
                  <a:alpha val="4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61461" name="TextBox 6">
              <a:extLst>
                <a:ext uri="{FF2B5EF4-FFF2-40B4-BE49-F238E27FC236}">
                  <a16:creationId xmlns:a16="http://schemas.microsoft.com/office/drawing/2014/main" id="{0A67E0BD-444C-4625-A8EC-9D2BC3A44EF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6" y="0"/>
              <a:ext cx="57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defTabSz="912813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defTabSz="912813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defTabSz="912813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defTabSz="912813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defTabSz="912813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b="1"/>
                <a:t>250pm</a:t>
              </a:r>
              <a:endParaRPr lang="zh-CN" altLang="en-US" b="1"/>
            </a:p>
          </p:txBody>
        </p:sp>
      </p:grpSp>
      <p:sp>
        <p:nvSpPr>
          <p:cNvPr id="61445" name="TextBox 55">
            <a:extLst>
              <a:ext uri="{FF2B5EF4-FFF2-40B4-BE49-F238E27FC236}">
                <a16:creationId xmlns:a16="http://schemas.microsoft.com/office/drawing/2014/main" id="{D4F12B64-0964-493C-8C52-DE4191DB02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6763" y="1798638"/>
            <a:ext cx="3505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9128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9128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9128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9128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9128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000" b="1">
                <a:solidFill>
                  <a:schemeClr val="accent1"/>
                </a:solidFill>
              </a:rPr>
              <a:t>Chair Structure    </a:t>
            </a:r>
            <a:r>
              <a:rPr lang="zh-CN" altLang="en-US" sz="2000" b="1">
                <a:solidFill>
                  <a:schemeClr val="accent1"/>
                </a:solidFill>
                <a:ea typeface="黑体" panose="02010609060101010101" pitchFamily="49" charset="-122"/>
              </a:rPr>
              <a:t>椅式</a:t>
            </a:r>
          </a:p>
        </p:txBody>
      </p:sp>
      <p:sp>
        <p:nvSpPr>
          <p:cNvPr id="61446" name="Text Box 30">
            <a:extLst>
              <a:ext uri="{FF2B5EF4-FFF2-40B4-BE49-F238E27FC236}">
                <a16:creationId xmlns:a16="http://schemas.microsoft.com/office/drawing/2014/main" id="{540114D4-FF2D-4567-9256-B6E81C130B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00400" y="2889250"/>
            <a:ext cx="381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1600" b="1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61447" name="Text Box 31">
            <a:extLst>
              <a:ext uri="{FF2B5EF4-FFF2-40B4-BE49-F238E27FC236}">
                <a16:creationId xmlns:a16="http://schemas.microsoft.com/office/drawing/2014/main" id="{67A06F37-F02A-473C-99BC-41E738EA9D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71800" y="3651250"/>
            <a:ext cx="381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1600" b="1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61448" name="Text Box 32">
            <a:extLst>
              <a:ext uri="{FF2B5EF4-FFF2-40B4-BE49-F238E27FC236}">
                <a16:creationId xmlns:a16="http://schemas.microsoft.com/office/drawing/2014/main" id="{AA8B4ED5-62F8-4E47-8DC4-68346AF264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0" y="3575050"/>
            <a:ext cx="381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1600" b="1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61449" name="Text Box 33">
            <a:extLst>
              <a:ext uri="{FF2B5EF4-FFF2-40B4-BE49-F238E27FC236}">
                <a16:creationId xmlns:a16="http://schemas.microsoft.com/office/drawing/2014/main" id="{E63D4630-1184-40B8-B880-73EBEF4D63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1600" y="3651250"/>
            <a:ext cx="381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1600" b="1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61450" name="Text Box 34">
            <a:extLst>
              <a:ext uri="{FF2B5EF4-FFF2-40B4-BE49-F238E27FC236}">
                <a16:creationId xmlns:a16="http://schemas.microsoft.com/office/drawing/2014/main" id="{6A55C6E4-8906-4E11-914E-D2E1BF1D1F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8800" y="2857500"/>
            <a:ext cx="381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1600" b="1">
                <a:solidFill>
                  <a:srgbClr val="FF0000"/>
                </a:solidFill>
              </a:rPr>
              <a:t>5</a:t>
            </a:r>
          </a:p>
        </p:txBody>
      </p:sp>
      <p:sp>
        <p:nvSpPr>
          <p:cNvPr id="61451" name="Text Box 35">
            <a:extLst>
              <a:ext uri="{FF2B5EF4-FFF2-40B4-BE49-F238E27FC236}">
                <a16:creationId xmlns:a16="http://schemas.microsoft.com/office/drawing/2014/main" id="{5B79AC67-356D-4F10-9858-34ADB22E3B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38400" y="2965450"/>
            <a:ext cx="381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1600" b="1">
                <a:solidFill>
                  <a:srgbClr val="FF0000"/>
                </a:solidFill>
              </a:rPr>
              <a:t>6</a:t>
            </a:r>
          </a:p>
        </p:txBody>
      </p:sp>
      <p:graphicFrame>
        <p:nvGraphicFramePr>
          <p:cNvPr id="61452" name="Object 36">
            <a:extLst>
              <a:ext uri="{FF2B5EF4-FFF2-40B4-BE49-F238E27FC236}">
                <a16:creationId xmlns:a16="http://schemas.microsoft.com/office/drawing/2014/main" id="{955C8BCC-8FD0-4CCB-AEDF-2683FED1CD5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495800" y="2203450"/>
          <a:ext cx="3371850" cy="1746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88" r:id="rId5" imgW="4212336" imgH="2180844" progId="ChemDraw.Document.6.0">
                  <p:embed/>
                </p:oleObj>
              </mc:Choice>
              <mc:Fallback>
                <p:oleObj r:id="rId5" imgW="4212336" imgH="2180844" progId="ChemDraw.Document.6.0">
                  <p:embed/>
                  <p:pic>
                    <p:nvPicPr>
                      <p:cNvPr id="0" name="Object 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95800" y="2203450"/>
                        <a:ext cx="3371850" cy="1746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453" name="Text Box 37">
            <a:extLst>
              <a:ext uri="{FF2B5EF4-FFF2-40B4-BE49-F238E27FC236}">
                <a16:creationId xmlns:a16="http://schemas.microsoft.com/office/drawing/2014/main" id="{A0060FC4-0633-4C72-ACCC-3F1D6E0753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67200" y="4108450"/>
            <a:ext cx="4038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zh-CN" altLang="en-US" b="1">
                <a:solidFill>
                  <a:srgbClr val="660066"/>
                </a:solidFill>
                <a:ea typeface="黑体" panose="02010609060101010101" pitchFamily="49" charset="-122"/>
              </a:rPr>
              <a:t>部分交叉式，扭转张力较小</a:t>
            </a:r>
          </a:p>
        </p:txBody>
      </p:sp>
      <p:graphicFrame>
        <p:nvGraphicFramePr>
          <p:cNvPr id="61457" name="对象 47">
            <a:extLst>
              <a:ext uri="{FF2B5EF4-FFF2-40B4-BE49-F238E27FC236}">
                <a16:creationId xmlns:a16="http://schemas.microsoft.com/office/drawing/2014/main" id="{D339E758-EABC-4664-9E9B-0005E54F967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90600" y="4614863"/>
          <a:ext cx="7239000" cy="1681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89" name="CS ChemDraw Drawing" r:id="rId7" imgW="2990880" imgH="628769" progId="ChemDraw.Document.4.5">
                  <p:embed/>
                </p:oleObj>
              </mc:Choice>
              <mc:Fallback>
                <p:oleObj name="CS ChemDraw Drawing" r:id="rId7" imgW="2990880" imgH="628769" progId="ChemDraw.Document.4.5">
                  <p:embed/>
                  <p:pic>
                    <p:nvPicPr>
                      <p:cNvPr id="0" name="对象 4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4614863"/>
                        <a:ext cx="7239000" cy="16811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458" name="矩形 48">
            <a:extLst>
              <a:ext uri="{FF2B5EF4-FFF2-40B4-BE49-F238E27FC236}">
                <a16:creationId xmlns:a16="http://schemas.microsoft.com/office/drawing/2014/main" id="{E7C700D3-1551-4B94-8864-950FCDCEE4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64000" y="6096000"/>
            <a:ext cx="13462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="1">
                <a:solidFill>
                  <a:srgbClr val="660066"/>
                </a:solidFill>
                <a:ea typeface="黑体" panose="02010609060101010101" pitchFamily="49" charset="-122"/>
              </a:rPr>
              <a:t>构象转换体</a:t>
            </a:r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E8F97DC-6C26-4B58-8A93-29216FCB96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A285A-B5DC-49E9-8FAE-8E946B5DEAE4}" type="datetime11">
              <a:rPr lang="zh-CN" altLang="en-US" smtClean="0"/>
              <a:t>18:38:26</a:t>
            </a:fld>
            <a:endParaRPr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BFF5D9E-5AA7-4A3E-9F23-C5BDCE6C4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379CA-290F-4386-B024-4CDB787C03D0}" type="slidenum">
              <a:rPr lang="zh-CN" altLang="en-US" smtClean="0"/>
              <a:t>72</a:t>
            </a:fld>
            <a:endParaRPr lang="zh-CN" altLang="en-US"/>
          </a:p>
        </p:txBody>
      </p:sp>
    </p:spTree>
  </p:cSld>
  <p:clrMapOvr>
    <a:masterClrMapping/>
  </p:clrMapOvr>
  <p:transition spd="slow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2466" name="Object 2">
            <a:extLst>
              <a:ext uri="{FF2B5EF4-FFF2-40B4-BE49-F238E27FC236}">
                <a16:creationId xmlns:a16="http://schemas.microsoft.com/office/drawing/2014/main" id="{96BACD69-630B-4521-9440-C646084CC33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068513" y="815975"/>
          <a:ext cx="1328737" cy="1539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929" r:id="rId3" imgW="559440" imgH="641160" progId="ChemDraw.Document.6.0">
                  <p:embed/>
                </p:oleObj>
              </mc:Choice>
              <mc:Fallback>
                <p:oleObj r:id="rId3" imgW="559440" imgH="641160" progId="ChemDraw.Document.6.0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68513" y="815975"/>
                        <a:ext cx="1328737" cy="1539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2467" name="TextBox 2">
            <a:extLst>
              <a:ext uri="{FF2B5EF4-FFF2-40B4-BE49-F238E27FC236}">
                <a16:creationId xmlns:a16="http://schemas.microsoft.com/office/drawing/2014/main" id="{FD4D591B-55CC-4DB1-AAFC-6658B29157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16113" y="2579688"/>
            <a:ext cx="16764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9128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9128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9128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9128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9128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b="1"/>
              <a:t>Axial bond</a:t>
            </a:r>
            <a:endParaRPr lang="zh-CN" altLang="en-US" b="1"/>
          </a:p>
        </p:txBody>
      </p:sp>
      <p:cxnSp>
        <p:nvCxnSpPr>
          <p:cNvPr id="62468" name="直接箭头连接符 4">
            <a:extLst>
              <a:ext uri="{FF2B5EF4-FFF2-40B4-BE49-F238E27FC236}">
                <a16:creationId xmlns:a16="http://schemas.microsoft.com/office/drawing/2014/main" id="{9585759A-2A7D-430E-A52E-FFC9C73ADE4C}"/>
              </a:ext>
            </a:extLst>
          </p:cNvPr>
          <p:cNvCxnSpPr>
            <a:cxnSpLocks noChangeShapeType="1"/>
          </p:cNvCxnSpPr>
          <p:nvPr/>
        </p:nvCxnSpPr>
        <p:spPr bwMode="auto">
          <a:xfrm rot="5400000" flipH="1" flipV="1">
            <a:off x="2297907" y="1119981"/>
            <a:ext cx="914400" cy="1587"/>
          </a:xfrm>
          <a:prstGeom prst="straightConnector1">
            <a:avLst/>
          </a:prstGeom>
          <a:noFill/>
          <a:ln w="25400">
            <a:solidFill>
              <a:schemeClr val="accent1"/>
            </a:solidFill>
            <a:round/>
            <a:headEnd/>
            <a:tailEnd type="arrow" w="med" len="med"/>
          </a:ln>
          <a:effectLst>
            <a:outerShdw dist="38100" dir="5400000" algn="ctr" rotWithShape="0">
              <a:srgbClr val="002041">
                <a:alpha val="4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aphicFrame>
        <p:nvGraphicFramePr>
          <p:cNvPr id="62469" name="Object 3">
            <a:extLst>
              <a:ext uri="{FF2B5EF4-FFF2-40B4-BE49-F238E27FC236}">
                <a16:creationId xmlns:a16="http://schemas.microsoft.com/office/drawing/2014/main" id="{6045EF26-CD07-43BB-B332-3EB35CE84EC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611313" y="3505200"/>
          <a:ext cx="2201862" cy="974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930" r:id="rId5" imgW="925560" imgH="406440" progId="ChemDraw.Document.6.0">
                  <p:embed/>
                </p:oleObj>
              </mc:Choice>
              <mc:Fallback>
                <p:oleObj r:id="rId5" imgW="925560" imgH="406440" progId="ChemDraw.Document.6.0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1313" y="3505200"/>
                        <a:ext cx="2201862" cy="974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2470" name="直接箭头连接符 8">
            <a:extLst>
              <a:ext uri="{FF2B5EF4-FFF2-40B4-BE49-F238E27FC236}">
                <a16:creationId xmlns:a16="http://schemas.microsoft.com/office/drawing/2014/main" id="{970A47AF-9229-40E1-AB56-BD39D27973DF}"/>
              </a:ext>
            </a:extLst>
          </p:cNvPr>
          <p:cNvCxnSpPr>
            <a:cxnSpLocks noChangeShapeType="1"/>
          </p:cNvCxnSpPr>
          <p:nvPr/>
        </p:nvCxnSpPr>
        <p:spPr bwMode="auto">
          <a:xfrm rot="5400000" flipH="1" flipV="1">
            <a:off x="2221707" y="3504406"/>
            <a:ext cx="914400" cy="1587"/>
          </a:xfrm>
          <a:prstGeom prst="straightConnector1">
            <a:avLst/>
          </a:prstGeom>
          <a:noFill/>
          <a:ln w="25400">
            <a:solidFill>
              <a:schemeClr val="accent1"/>
            </a:solidFill>
            <a:round/>
            <a:headEnd/>
            <a:tailEnd type="arrow" w="med" len="med"/>
          </a:ln>
          <a:effectLst>
            <a:outerShdw dist="38100" dir="5400000" algn="ctr" rotWithShape="0">
              <a:srgbClr val="002041">
                <a:alpha val="4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2471" name="TextBox 9">
            <a:extLst>
              <a:ext uri="{FF2B5EF4-FFF2-40B4-BE49-F238E27FC236}">
                <a16:creationId xmlns:a16="http://schemas.microsoft.com/office/drawing/2014/main" id="{CC9F9F70-4594-4B31-8336-FA71D80461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11313" y="4549775"/>
            <a:ext cx="22860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9128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9128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9128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9128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9128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b="1"/>
              <a:t>Equatorial bond</a:t>
            </a:r>
            <a:endParaRPr lang="zh-CN" altLang="en-US" b="1"/>
          </a:p>
        </p:txBody>
      </p:sp>
      <p:sp>
        <p:nvSpPr>
          <p:cNvPr id="62472" name="TextBox 10">
            <a:extLst>
              <a:ext uri="{FF2B5EF4-FFF2-40B4-BE49-F238E27FC236}">
                <a16:creationId xmlns:a16="http://schemas.microsoft.com/office/drawing/2014/main" id="{9F753DD6-107B-42D4-A2B3-F4D130EA1B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06713" y="5311775"/>
            <a:ext cx="32766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9128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9128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9128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9128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9128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000" b="1">
                <a:solidFill>
                  <a:schemeClr val="accent1"/>
                </a:solidFill>
              </a:rPr>
              <a:t>Two types of C-H bonds in chair conformation</a:t>
            </a:r>
            <a:endParaRPr lang="zh-CN" altLang="en-US" sz="2000" b="1">
              <a:solidFill>
                <a:schemeClr val="accent1"/>
              </a:solidFill>
            </a:endParaRPr>
          </a:p>
        </p:txBody>
      </p:sp>
      <p:graphicFrame>
        <p:nvGraphicFramePr>
          <p:cNvPr id="62473" name="Object 4">
            <a:extLst>
              <a:ext uri="{FF2B5EF4-FFF2-40B4-BE49-F238E27FC236}">
                <a16:creationId xmlns:a16="http://schemas.microsoft.com/office/drawing/2014/main" id="{B7A15E48-DD8F-40E3-A18F-F0B085481F7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345113" y="1196975"/>
          <a:ext cx="2232025" cy="996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931" r:id="rId7" imgW="939600" imgH="415440" progId="ChemDraw.Document.6.0">
                  <p:embed/>
                </p:oleObj>
              </mc:Choice>
              <mc:Fallback>
                <p:oleObj r:id="rId7" imgW="939600" imgH="415440" progId="ChemDraw.Document.6.0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45113" y="1196975"/>
                        <a:ext cx="2232025" cy="996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474" name="Object 5">
            <a:extLst>
              <a:ext uri="{FF2B5EF4-FFF2-40B4-BE49-F238E27FC236}">
                <a16:creationId xmlns:a16="http://schemas.microsoft.com/office/drawing/2014/main" id="{F2850187-531A-4FDD-AB4E-98419D7CA5F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897313" y="1501775"/>
          <a:ext cx="1371600" cy="325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932" r:id="rId9" imgW="958320" imgH="223920" progId="ChemDraw.Document.6.0">
                  <p:embed/>
                </p:oleObj>
              </mc:Choice>
              <mc:Fallback>
                <p:oleObj r:id="rId9" imgW="958320" imgH="223920" progId="ChemDraw.Document.6.0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97313" y="1501775"/>
                        <a:ext cx="1371600" cy="3254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475" name="Object 6">
            <a:extLst>
              <a:ext uri="{FF2B5EF4-FFF2-40B4-BE49-F238E27FC236}">
                <a16:creationId xmlns:a16="http://schemas.microsoft.com/office/drawing/2014/main" id="{14B9D7BF-FEA1-4AB8-AC57-40850F07AEE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897313" y="3787775"/>
          <a:ext cx="1371600" cy="325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933" r:id="rId11" imgW="958320" imgH="223920" progId="ChemDraw.Document.6.0">
                  <p:embed/>
                </p:oleObj>
              </mc:Choice>
              <mc:Fallback>
                <p:oleObj r:id="rId11" imgW="958320" imgH="223920" progId="ChemDraw.Document.6.0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97313" y="3787775"/>
                        <a:ext cx="1371600" cy="3254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476" name="Object 7">
            <a:extLst>
              <a:ext uri="{FF2B5EF4-FFF2-40B4-BE49-F238E27FC236}">
                <a16:creationId xmlns:a16="http://schemas.microsoft.com/office/drawing/2014/main" id="{986A1AEF-AFF1-4ABD-A332-484B4006E56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845175" y="3178175"/>
          <a:ext cx="1328738" cy="1539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934" r:id="rId12" imgW="559440" imgH="641160" progId="ChemDraw.Document.6.0">
                  <p:embed/>
                </p:oleObj>
              </mc:Choice>
              <mc:Fallback>
                <p:oleObj r:id="rId12" imgW="559440" imgH="641160" progId="ChemDraw.Document.6.0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45175" y="3178175"/>
                        <a:ext cx="1328738" cy="1539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2477" name="Text Box 13">
            <a:extLst>
              <a:ext uri="{FF2B5EF4-FFF2-40B4-BE49-F238E27FC236}">
                <a16:creationId xmlns:a16="http://schemas.microsoft.com/office/drawing/2014/main" id="{1A936A2D-3BD6-47A8-947B-CFB07015A9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2938" y="1447800"/>
            <a:ext cx="914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400" b="1">
                <a:solidFill>
                  <a:srgbClr val="660066"/>
                </a:solidFill>
                <a:ea typeface="黑体" panose="02010609060101010101" pitchFamily="49" charset="-122"/>
              </a:rPr>
              <a:t>a </a:t>
            </a:r>
            <a:r>
              <a:rPr lang="zh-CN" altLang="en-US" sz="2400" b="1">
                <a:solidFill>
                  <a:srgbClr val="660066"/>
                </a:solidFill>
                <a:ea typeface="黑体" panose="02010609060101010101" pitchFamily="49" charset="-122"/>
              </a:rPr>
              <a:t>键</a:t>
            </a:r>
          </a:p>
        </p:txBody>
      </p:sp>
      <p:sp>
        <p:nvSpPr>
          <p:cNvPr id="62478" name="Text Box 14">
            <a:extLst>
              <a:ext uri="{FF2B5EF4-FFF2-40B4-BE49-F238E27FC236}">
                <a16:creationId xmlns:a16="http://schemas.microsoft.com/office/drawing/2014/main" id="{5BC8A027-96AB-49B3-AE74-62325050D7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9138" y="3276600"/>
            <a:ext cx="914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400" b="1">
                <a:solidFill>
                  <a:srgbClr val="660066"/>
                </a:solidFill>
                <a:ea typeface="黑体" panose="02010609060101010101" pitchFamily="49" charset="-122"/>
              </a:rPr>
              <a:t>e </a:t>
            </a:r>
            <a:r>
              <a:rPr lang="zh-CN" altLang="en-US" sz="2400" b="1">
                <a:solidFill>
                  <a:srgbClr val="660066"/>
                </a:solidFill>
                <a:ea typeface="黑体" panose="02010609060101010101" pitchFamily="49" charset="-122"/>
              </a:rPr>
              <a:t>键</a:t>
            </a:r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3C020BBF-51E4-455D-A2C2-09A15EB93A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CAE47-378B-4DDF-BFCE-7B7F930CFC2A}" type="datetime11">
              <a:rPr lang="zh-CN" altLang="en-US" smtClean="0"/>
              <a:t>18:38:26</a:t>
            </a:fld>
            <a:endParaRPr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4822BFD-27E4-43A2-8F47-95D2ABB7EA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379CA-290F-4386-B024-4CDB787C03D0}" type="slidenum">
              <a:rPr lang="zh-CN" altLang="en-US" smtClean="0"/>
              <a:t>73</a:t>
            </a:fld>
            <a:endParaRPr lang="zh-CN" altLang="en-US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TextBox 1">
            <a:extLst>
              <a:ext uri="{FF2B5EF4-FFF2-40B4-BE49-F238E27FC236}">
                <a16:creationId xmlns:a16="http://schemas.microsoft.com/office/drawing/2014/main" id="{F8E65E26-3326-4363-B769-73E6266B5F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7375" y="889000"/>
            <a:ext cx="33528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9128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9128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9128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9128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9128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000" b="1">
                <a:solidFill>
                  <a:schemeClr val="accent1"/>
                </a:solidFill>
              </a:rPr>
              <a:t>Boat structure  </a:t>
            </a:r>
            <a:r>
              <a:rPr lang="zh-CN" altLang="en-US" sz="2000" b="1">
                <a:solidFill>
                  <a:schemeClr val="accent1"/>
                </a:solidFill>
                <a:ea typeface="黑体" panose="02010609060101010101" pitchFamily="49" charset="-122"/>
              </a:rPr>
              <a:t>船式结构</a:t>
            </a:r>
          </a:p>
        </p:txBody>
      </p:sp>
      <p:pic>
        <p:nvPicPr>
          <p:cNvPr id="7" name="Picture 3">
            <a:extLst>
              <a:ext uri="{FF2B5EF4-FFF2-40B4-BE49-F238E27FC236}">
                <a16:creationId xmlns:a16="http://schemas.microsoft.com/office/drawing/2014/main" id="{1B25482F-A027-4668-9664-71D1806D08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0375" y="3860800"/>
            <a:ext cx="2400300" cy="1722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0F47B425-69C7-40F3-B1DD-0C0065890748}"/>
              </a:ext>
            </a:extLst>
          </p:cNvPr>
          <p:cNvGrpSpPr>
            <a:grpSpLocks/>
          </p:cNvGrpSpPr>
          <p:nvPr/>
        </p:nvGrpSpPr>
        <p:grpSpPr bwMode="auto">
          <a:xfrm>
            <a:off x="920750" y="2184400"/>
            <a:ext cx="2743200" cy="2935288"/>
            <a:chOff x="920750" y="2184400"/>
            <a:chExt cx="2743200" cy="2935288"/>
          </a:xfrm>
        </p:grpSpPr>
        <p:grpSp>
          <p:nvGrpSpPr>
            <p:cNvPr id="63496" name="Group 3">
              <a:extLst>
                <a:ext uri="{FF2B5EF4-FFF2-40B4-BE49-F238E27FC236}">
                  <a16:creationId xmlns:a16="http://schemas.microsoft.com/office/drawing/2014/main" id="{2B67F5CB-D9CA-4C5B-81B8-17862220786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96975" y="2184400"/>
              <a:ext cx="2235200" cy="2159000"/>
              <a:chOff x="0" y="0"/>
              <a:chExt cx="1408" cy="1360"/>
            </a:xfrm>
          </p:grpSpPr>
          <p:graphicFrame>
            <p:nvGraphicFramePr>
              <p:cNvPr id="63505" name="Object 2">
                <a:extLst>
                  <a:ext uri="{FF2B5EF4-FFF2-40B4-BE49-F238E27FC236}">
                    <a16:creationId xmlns:a16="http://schemas.microsoft.com/office/drawing/2014/main" id="{D65047BF-4DC7-456F-8B56-F1EDE827630A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0" y="191"/>
              <a:ext cx="1408" cy="1169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63658" r:id="rId4" imgW="942840" imgH="774000" progId="ChemDraw.Document.6.0">
                      <p:embed/>
                    </p:oleObj>
                  </mc:Choice>
                  <mc:Fallback>
                    <p:oleObj r:id="rId4" imgW="942840" imgH="774000" progId="ChemDraw.Document.6.0">
                      <p:embed/>
                      <p:pic>
                        <p:nvPicPr>
                          <p:cNvPr id="0" name="Object 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0" y="191"/>
                            <a:ext cx="1408" cy="1169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cxnSp>
            <p:nvCxnSpPr>
              <p:cNvPr id="63506" name="直接箭头连接符 4">
                <a:extLst>
                  <a:ext uri="{FF2B5EF4-FFF2-40B4-BE49-F238E27FC236}">
                    <a16:creationId xmlns:a16="http://schemas.microsoft.com/office/drawing/2014/main" id="{3D6F6656-4757-4214-ADED-250A23E90F34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479" y="240"/>
                <a:ext cx="432" cy="1"/>
              </a:xfrm>
              <a:prstGeom prst="straightConnector1">
                <a:avLst/>
              </a:prstGeom>
              <a:noFill/>
              <a:ln w="25400">
                <a:solidFill>
                  <a:schemeClr val="accent2"/>
                </a:solidFill>
                <a:round/>
                <a:headEnd type="arrow" w="med" len="med"/>
                <a:tailEnd type="arrow" w="med" len="med"/>
              </a:ln>
              <a:effectLst>
                <a:outerShdw dist="38100" dir="5400000" algn="ctr" rotWithShape="0">
                  <a:srgbClr val="003148">
                    <a:alpha val="45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63507" name="TextBox 6">
                <a:extLst>
                  <a:ext uri="{FF2B5EF4-FFF2-40B4-BE49-F238E27FC236}">
                    <a16:creationId xmlns:a16="http://schemas.microsoft.com/office/drawing/2014/main" id="{63563965-88A6-4C2E-BD7E-31DA8D7E83A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 flipH="1">
                <a:off x="336" y="0"/>
                <a:ext cx="739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defTabSz="912813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defTabSz="912813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defTabSz="912813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defTabSz="912813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defTabSz="912813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defTabSz="912813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defTabSz="912813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defTabSz="912813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defTabSz="912813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b="1">
                    <a:solidFill>
                      <a:schemeClr val="accent1"/>
                    </a:solidFill>
                  </a:rPr>
                  <a:t>183pm</a:t>
                </a:r>
                <a:endParaRPr lang="zh-CN" altLang="en-US" b="1">
                  <a:solidFill>
                    <a:schemeClr val="accent1"/>
                  </a:solidFill>
                </a:endParaRPr>
              </a:p>
            </p:txBody>
          </p:sp>
        </p:grpSp>
        <p:sp>
          <p:nvSpPr>
            <p:cNvPr id="63497" name="Text Box 9">
              <a:extLst>
                <a:ext uri="{FF2B5EF4-FFF2-40B4-BE49-F238E27FC236}">
                  <a16:creationId xmlns:a16="http://schemas.microsoft.com/office/drawing/2014/main" id="{8ACF0B04-2C64-4E11-876B-EF82856702A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20750" y="4722813"/>
              <a:ext cx="2743200" cy="396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zh-CN" altLang="en-US" sz="2000" b="1">
                  <a:solidFill>
                    <a:srgbClr val="660066"/>
                  </a:solidFill>
                  <a:ea typeface="黑体" panose="02010609060101010101" pitchFamily="49" charset="-122"/>
                </a:rPr>
                <a:t>存在范氏力</a:t>
              </a:r>
            </a:p>
          </p:txBody>
        </p:sp>
        <p:sp>
          <p:nvSpPr>
            <p:cNvPr id="63498" name="Text Box 10">
              <a:extLst>
                <a:ext uri="{FF2B5EF4-FFF2-40B4-BE49-F238E27FC236}">
                  <a16:creationId xmlns:a16="http://schemas.microsoft.com/office/drawing/2014/main" id="{4DFA9E94-1EAA-40EC-9380-5FC6F00B425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49575" y="2717800"/>
              <a:ext cx="38100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endParaRPr lang="zh-CN" altLang="en-US" b="1"/>
            </a:p>
          </p:txBody>
        </p:sp>
        <p:sp>
          <p:nvSpPr>
            <p:cNvPr id="63499" name="Text Box 11">
              <a:extLst>
                <a:ext uri="{FF2B5EF4-FFF2-40B4-BE49-F238E27FC236}">
                  <a16:creationId xmlns:a16="http://schemas.microsoft.com/office/drawing/2014/main" id="{29C4C1F3-A7A6-4ADA-9BAB-F69C478302A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73375" y="2946400"/>
              <a:ext cx="381000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1600" b="1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63500" name="Text Box 12">
              <a:extLst>
                <a:ext uri="{FF2B5EF4-FFF2-40B4-BE49-F238E27FC236}">
                  <a16:creationId xmlns:a16="http://schemas.microsoft.com/office/drawing/2014/main" id="{75090E97-5F51-4EF5-B2E2-274E89A75B2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73375" y="3676650"/>
              <a:ext cx="381000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1600" b="1">
                  <a:solidFill>
                    <a:srgbClr val="FF0000"/>
                  </a:solidFill>
                </a:rPr>
                <a:t>2</a:t>
              </a:r>
            </a:p>
          </p:txBody>
        </p:sp>
        <p:sp>
          <p:nvSpPr>
            <p:cNvPr id="63501" name="Text Box 13">
              <a:extLst>
                <a:ext uri="{FF2B5EF4-FFF2-40B4-BE49-F238E27FC236}">
                  <a16:creationId xmlns:a16="http://schemas.microsoft.com/office/drawing/2014/main" id="{CCD16E82-EC53-4F77-B680-6A5CD1B79CB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25575" y="3708400"/>
              <a:ext cx="381000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1600" b="1">
                  <a:solidFill>
                    <a:srgbClr val="FF0000"/>
                  </a:solidFill>
                </a:rPr>
                <a:t>3</a:t>
              </a:r>
            </a:p>
          </p:txBody>
        </p:sp>
        <p:sp>
          <p:nvSpPr>
            <p:cNvPr id="63502" name="Text Box 14">
              <a:extLst>
                <a:ext uri="{FF2B5EF4-FFF2-40B4-BE49-F238E27FC236}">
                  <a16:creationId xmlns:a16="http://schemas.microsoft.com/office/drawing/2014/main" id="{2DF54B3E-4CA2-43EC-B887-73A9A9C6FCE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25575" y="2990850"/>
              <a:ext cx="381000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1600" b="1">
                  <a:solidFill>
                    <a:srgbClr val="FF0000"/>
                  </a:solidFill>
                </a:rPr>
                <a:t>4</a:t>
              </a:r>
            </a:p>
          </p:txBody>
        </p:sp>
        <p:sp>
          <p:nvSpPr>
            <p:cNvPr id="63503" name="Text Box 15">
              <a:extLst>
                <a:ext uri="{FF2B5EF4-FFF2-40B4-BE49-F238E27FC236}">
                  <a16:creationId xmlns:a16="http://schemas.microsoft.com/office/drawing/2014/main" id="{EC25037E-443C-4EBC-9DAD-ECDA567264E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35175" y="3448050"/>
              <a:ext cx="381000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1600" b="1">
                  <a:solidFill>
                    <a:srgbClr val="FF0000"/>
                  </a:solidFill>
                </a:rPr>
                <a:t>5</a:t>
              </a:r>
            </a:p>
          </p:txBody>
        </p:sp>
        <p:sp>
          <p:nvSpPr>
            <p:cNvPr id="63504" name="Text Box 16">
              <a:extLst>
                <a:ext uri="{FF2B5EF4-FFF2-40B4-BE49-F238E27FC236}">
                  <a16:creationId xmlns:a16="http://schemas.microsoft.com/office/drawing/2014/main" id="{3405AA50-BD2E-4B13-8DEB-419C98C9149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39975" y="3448050"/>
              <a:ext cx="381000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1600" b="1">
                  <a:solidFill>
                    <a:srgbClr val="FF0000"/>
                  </a:solidFill>
                </a:rPr>
                <a:t>6</a:t>
              </a:r>
            </a:p>
          </p:txBody>
        </p:sp>
      </p:grpSp>
      <p:graphicFrame>
        <p:nvGraphicFramePr>
          <p:cNvPr id="17" name="Object 17">
            <a:extLst>
              <a:ext uri="{FF2B5EF4-FFF2-40B4-BE49-F238E27FC236}">
                <a16:creationId xmlns:a16="http://schemas.microsoft.com/office/drawing/2014/main" id="{0E78C8BC-9651-4ABC-A258-4FC3F3041BE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854575" y="1041400"/>
          <a:ext cx="3211513" cy="2112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659" r:id="rId6" imgW="3212592" imgH="2113788" progId="ChemDraw.Document.6.0">
                  <p:embed/>
                </p:oleObj>
              </mc:Choice>
              <mc:Fallback>
                <p:oleObj r:id="rId6" imgW="3212592" imgH="2113788" progId="ChemDraw.Document.6.0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54575" y="1041400"/>
                        <a:ext cx="3211513" cy="2112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Text Box 18">
            <a:extLst>
              <a:ext uri="{FF2B5EF4-FFF2-40B4-BE49-F238E27FC236}">
                <a16:creationId xmlns:a16="http://schemas.microsoft.com/office/drawing/2014/main" id="{8893DCAC-2034-409A-9EC2-CC132171A0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02175" y="3341688"/>
            <a:ext cx="35814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zh-CN" altLang="en-US" b="1">
                <a:solidFill>
                  <a:srgbClr val="660066"/>
                </a:solidFill>
                <a:ea typeface="黑体" panose="02010609060101010101" pitchFamily="49" charset="-122"/>
              </a:rPr>
              <a:t>全重叠式，存在扭转张力</a:t>
            </a:r>
          </a:p>
        </p:txBody>
      </p:sp>
      <p:sp>
        <p:nvSpPr>
          <p:cNvPr id="19" name="Text Box 19">
            <a:extLst>
              <a:ext uri="{FF2B5EF4-FFF2-40B4-BE49-F238E27FC236}">
                <a16:creationId xmlns:a16="http://schemas.microsoft.com/office/drawing/2014/main" id="{7A47EACD-0382-46D5-9A35-75FD1079BC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49775" y="5765800"/>
            <a:ext cx="39624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CN" b="1">
                <a:solidFill>
                  <a:srgbClr val="663300"/>
                </a:solidFill>
                <a:ea typeface="黑体" panose="02010609060101010101" pitchFamily="49" charset="-122"/>
              </a:rPr>
              <a:t>2</a:t>
            </a:r>
            <a:r>
              <a:rPr lang="zh-CN" altLang="en-US" b="1">
                <a:solidFill>
                  <a:srgbClr val="663300"/>
                </a:solidFill>
                <a:ea typeface="黑体" panose="02010609060101010101" pitchFamily="49" charset="-122"/>
              </a:rPr>
              <a:t>、</a:t>
            </a:r>
            <a:r>
              <a:rPr lang="en-US" altLang="zh-CN" b="1">
                <a:solidFill>
                  <a:srgbClr val="663300"/>
                </a:solidFill>
                <a:ea typeface="黑体" panose="02010609060101010101" pitchFamily="49" charset="-122"/>
              </a:rPr>
              <a:t>3</a:t>
            </a:r>
            <a:r>
              <a:rPr lang="zh-CN" altLang="en-US" b="1">
                <a:solidFill>
                  <a:srgbClr val="663300"/>
                </a:solidFill>
                <a:ea typeface="黑体" panose="02010609060101010101" pitchFamily="49" charset="-122"/>
              </a:rPr>
              <a:t>、</a:t>
            </a:r>
            <a:r>
              <a:rPr lang="en-US" altLang="zh-CN" b="1">
                <a:solidFill>
                  <a:srgbClr val="663300"/>
                </a:solidFill>
                <a:ea typeface="黑体" panose="02010609060101010101" pitchFamily="49" charset="-122"/>
              </a:rPr>
              <a:t>5</a:t>
            </a:r>
            <a:r>
              <a:rPr lang="zh-CN" altLang="en-US" b="1">
                <a:solidFill>
                  <a:srgbClr val="663300"/>
                </a:solidFill>
                <a:ea typeface="黑体" panose="02010609060101010101" pitchFamily="49" charset="-122"/>
              </a:rPr>
              <a:t>、</a:t>
            </a:r>
            <a:r>
              <a:rPr lang="en-US" altLang="zh-CN" b="1">
                <a:solidFill>
                  <a:srgbClr val="663300"/>
                </a:solidFill>
                <a:ea typeface="黑体" panose="02010609060101010101" pitchFamily="49" charset="-122"/>
              </a:rPr>
              <a:t>6</a:t>
            </a:r>
            <a:r>
              <a:rPr lang="zh-CN" altLang="en-US" b="1">
                <a:solidFill>
                  <a:srgbClr val="663300"/>
                </a:solidFill>
                <a:ea typeface="黑体" panose="02010609060101010101" pitchFamily="49" charset="-122"/>
              </a:rPr>
              <a:t>碳处于同一平面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F9DBCAB-A86C-403D-9E2D-F44D27CD20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766E6-94FA-4D80-9C24-1A6803C03659}" type="datetime11">
              <a:rPr lang="zh-CN" altLang="en-US" smtClean="0"/>
              <a:t>18:38:26</a:t>
            </a:fld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3D63CC3-7AFD-4069-84C1-ECE4048CF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379CA-290F-4386-B024-4CDB787C03D0}" type="slidenum">
              <a:rPr lang="zh-CN" altLang="en-US" smtClean="0"/>
              <a:t>74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586" grpId="0"/>
      <p:bldP spid="18" grpId="0" autoUpdateAnimBg="0"/>
      <p:bldP spid="19" grpId="0" autoUpdateAnimBg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Text Box 2">
            <a:extLst>
              <a:ext uri="{FF2B5EF4-FFF2-40B4-BE49-F238E27FC236}">
                <a16:creationId xmlns:a16="http://schemas.microsoft.com/office/drawing/2014/main" id="{C7E68597-B238-4FB2-AA2E-59080FA605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685800"/>
            <a:ext cx="7772400" cy="294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49263" indent="-44926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5000"/>
              </a:lnSpc>
              <a:spcBef>
                <a:spcPct val="50000"/>
              </a:spcBef>
            </a:pPr>
            <a:r>
              <a:rPr lang="zh-CN" altLang="en-US" sz="2400" b="1" dirty="0">
                <a:solidFill>
                  <a:schemeClr val="tx2"/>
                </a:solidFill>
                <a:ea typeface="黑体" panose="02010609060101010101" pitchFamily="49" charset="-122"/>
              </a:rPr>
              <a:t>一元取代环己烷：</a:t>
            </a:r>
            <a:endParaRPr lang="en-US" altLang="zh-CN" sz="2400" b="1" dirty="0">
              <a:solidFill>
                <a:schemeClr val="tx2"/>
              </a:solidFill>
              <a:ea typeface="黑体" panose="02010609060101010101" pitchFamily="49" charset="-122"/>
            </a:endParaRPr>
          </a:p>
          <a:p>
            <a:pPr eaLnBrk="1" hangingPunct="1">
              <a:lnSpc>
                <a:spcPct val="125000"/>
              </a:lnSpc>
              <a:spcBef>
                <a:spcPct val="50000"/>
              </a:spcBef>
            </a:pPr>
            <a:r>
              <a:rPr lang="en-US" altLang="zh-CN" sz="2000" b="1" dirty="0">
                <a:solidFill>
                  <a:schemeClr val="tx2"/>
                </a:solidFill>
                <a:ea typeface="黑体" panose="02010609060101010101" pitchFamily="49" charset="-122"/>
              </a:rPr>
              <a:t>1</a:t>
            </a:r>
            <a:r>
              <a:rPr lang="zh-CN" altLang="en-US" sz="2000" b="1" dirty="0">
                <a:solidFill>
                  <a:schemeClr val="tx2"/>
                </a:solidFill>
                <a:ea typeface="黑体" panose="02010609060101010101" pitchFamily="49" charset="-122"/>
              </a:rPr>
              <a:t>、一取代时，取代基趋向于处于</a:t>
            </a:r>
            <a:r>
              <a:rPr lang="en-US" altLang="zh-CN" sz="2000" b="1" dirty="0">
                <a:solidFill>
                  <a:schemeClr val="tx2"/>
                </a:solidFill>
                <a:ea typeface="黑体" panose="02010609060101010101" pitchFamily="49" charset="-122"/>
              </a:rPr>
              <a:t>e</a:t>
            </a:r>
            <a:r>
              <a:rPr lang="zh-CN" altLang="en-US" sz="2000" b="1" dirty="0">
                <a:solidFill>
                  <a:schemeClr val="tx2"/>
                </a:solidFill>
                <a:ea typeface="黑体" panose="02010609060101010101" pitchFamily="49" charset="-122"/>
              </a:rPr>
              <a:t>键</a:t>
            </a:r>
          </a:p>
          <a:p>
            <a:pPr eaLnBrk="1" hangingPunct="1">
              <a:lnSpc>
                <a:spcPct val="125000"/>
              </a:lnSpc>
              <a:spcBef>
                <a:spcPct val="50000"/>
              </a:spcBef>
            </a:pPr>
            <a:r>
              <a:rPr lang="en-US" altLang="zh-CN" sz="2000" b="1" dirty="0">
                <a:solidFill>
                  <a:schemeClr val="tx2"/>
                </a:solidFill>
                <a:ea typeface="黑体" panose="02010609060101010101" pitchFamily="49" charset="-122"/>
              </a:rPr>
              <a:t>2</a:t>
            </a:r>
            <a:r>
              <a:rPr lang="zh-CN" altLang="en-US" sz="2000" b="1" dirty="0">
                <a:solidFill>
                  <a:schemeClr val="tx2"/>
                </a:solidFill>
                <a:ea typeface="黑体" panose="02010609060101010101" pitchFamily="49" charset="-122"/>
              </a:rPr>
              <a:t>、若有多个取代基，在</a:t>
            </a:r>
            <a:r>
              <a:rPr lang="zh-CN" altLang="en-US" sz="2000" b="1" dirty="0">
                <a:solidFill>
                  <a:srgbClr val="FF0000"/>
                </a:solidFill>
                <a:ea typeface="黑体" panose="02010609060101010101" pitchFamily="49" charset="-122"/>
              </a:rPr>
              <a:t>满足顺反构型关系</a:t>
            </a:r>
            <a:r>
              <a:rPr lang="zh-CN" altLang="en-US" sz="2000" b="1" dirty="0">
                <a:solidFill>
                  <a:schemeClr val="tx2"/>
                </a:solidFill>
                <a:ea typeface="黑体" panose="02010609060101010101" pitchFamily="49" charset="-122"/>
              </a:rPr>
              <a:t>的前提下，则越多取代基处于</a:t>
            </a:r>
            <a:r>
              <a:rPr lang="en-US" altLang="zh-CN" sz="2000" b="1" dirty="0">
                <a:solidFill>
                  <a:schemeClr val="tx2"/>
                </a:solidFill>
                <a:ea typeface="黑体" panose="02010609060101010101" pitchFamily="49" charset="-122"/>
              </a:rPr>
              <a:t>e</a:t>
            </a:r>
            <a:r>
              <a:rPr lang="zh-CN" altLang="en-US" sz="2000" b="1" dirty="0">
                <a:solidFill>
                  <a:schemeClr val="tx2"/>
                </a:solidFill>
                <a:ea typeface="黑体" panose="02010609060101010101" pitchFamily="49" charset="-122"/>
              </a:rPr>
              <a:t>键时越稳定。</a:t>
            </a:r>
          </a:p>
          <a:p>
            <a:pPr eaLnBrk="1" hangingPunct="1">
              <a:lnSpc>
                <a:spcPct val="125000"/>
              </a:lnSpc>
              <a:spcBef>
                <a:spcPct val="50000"/>
              </a:spcBef>
            </a:pPr>
            <a:r>
              <a:rPr lang="en-US" altLang="zh-CN" sz="2000" b="1" dirty="0">
                <a:solidFill>
                  <a:schemeClr val="tx2"/>
                </a:solidFill>
                <a:ea typeface="黑体" panose="02010609060101010101" pitchFamily="49" charset="-122"/>
              </a:rPr>
              <a:t>3</a:t>
            </a:r>
            <a:r>
              <a:rPr lang="zh-CN" altLang="en-US" sz="2000" b="1" dirty="0">
                <a:solidFill>
                  <a:schemeClr val="tx2"/>
                </a:solidFill>
                <a:ea typeface="黑体" panose="02010609060101010101" pitchFamily="49" charset="-122"/>
              </a:rPr>
              <a:t>、若环上有不同取代基，在</a:t>
            </a:r>
            <a:r>
              <a:rPr lang="zh-CN" altLang="en-US" sz="2000" b="1" dirty="0">
                <a:solidFill>
                  <a:srgbClr val="FF0000"/>
                </a:solidFill>
                <a:ea typeface="黑体" panose="02010609060101010101" pitchFamily="49" charset="-122"/>
              </a:rPr>
              <a:t>满足顺反构型关系</a:t>
            </a:r>
            <a:r>
              <a:rPr lang="zh-CN" altLang="en-US" sz="2000" b="1" dirty="0">
                <a:solidFill>
                  <a:schemeClr val="tx2"/>
                </a:solidFill>
                <a:ea typeface="黑体" panose="02010609060101010101" pitchFamily="49" charset="-122"/>
              </a:rPr>
              <a:t>的前提下，则大基团处于</a:t>
            </a:r>
            <a:r>
              <a:rPr lang="en-US" altLang="zh-CN" sz="2000" b="1" dirty="0">
                <a:solidFill>
                  <a:schemeClr val="tx2"/>
                </a:solidFill>
                <a:ea typeface="黑体" panose="02010609060101010101" pitchFamily="49" charset="-122"/>
              </a:rPr>
              <a:t>e</a:t>
            </a:r>
            <a:r>
              <a:rPr lang="zh-CN" altLang="en-US" sz="2000" b="1" dirty="0">
                <a:solidFill>
                  <a:schemeClr val="tx2"/>
                </a:solidFill>
                <a:ea typeface="黑体" panose="02010609060101010101" pitchFamily="49" charset="-122"/>
              </a:rPr>
              <a:t>键时较稳定。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5225C3E-EE83-45EA-A9B8-62C58D2EB10E}"/>
              </a:ext>
            </a:extLst>
          </p:cNvPr>
          <p:cNvSpPr txBox="1"/>
          <p:nvPr/>
        </p:nvSpPr>
        <p:spPr>
          <a:xfrm>
            <a:off x="2895600" y="5486400"/>
            <a:ext cx="3733800" cy="10620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zh-CN" altLang="en-US" b="1" kern="0" dirty="0"/>
              <a:t>构象转换体</a:t>
            </a:r>
          </a:p>
          <a:p>
            <a:pPr>
              <a:defRPr/>
            </a:pPr>
            <a:r>
              <a:rPr lang="zh-CN" altLang="en-US" sz="1400" kern="0" dirty="0"/>
              <a:t>               </a:t>
            </a:r>
            <a:r>
              <a:rPr lang="zh-CN" altLang="en-US" b="1" kern="0" dirty="0">
                <a:latin typeface="Times New Roman" pitchFamily="18" charset="0"/>
              </a:rPr>
              <a:t>能量差 </a:t>
            </a:r>
            <a:r>
              <a:rPr lang="en-US" altLang="zh-CN" b="1" kern="0" dirty="0">
                <a:latin typeface="Times New Roman" pitchFamily="18" charset="0"/>
              </a:rPr>
              <a:t>= 7.6 kJ / </a:t>
            </a:r>
            <a:r>
              <a:rPr lang="en-US" altLang="zh-CN" b="1" kern="0" dirty="0" err="1">
                <a:latin typeface="Times New Roman" pitchFamily="18" charset="0"/>
              </a:rPr>
              <a:t>mol</a:t>
            </a:r>
            <a:endParaRPr lang="en-US" altLang="zh-CN" b="1" kern="0" dirty="0">
              <a:latin typeface="Times New Roman" pitchFamily="18" charset="0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b="1" kern="0" dirty="0">
                <a:solidFill>
                  <a:srgbClr val="FF0000"/>
                </a:solidFill>
                <a:latin typeface="Times New Roman" pitchFamily="18" charset="0"/>
              </a:rPr>
              <a:t>取代基处于</a:t>
            </a:r>
            <a:r>
              <a:rPr lang="en-US" altLang="zh-CN" b="1" i="1" kern="0" dirty="0">
                <a:solidFill>
                  <a:srgbClr val="FF0000"/>
                </a:solidFill>
                <a:latin typeface="Times New Roman" pitchFamily="18" charset="0"/>
              </a:rPr>
              <a:t>e</a:t>
            </a:r>
            <a:r>
              <a:rPr lang="en-US" altLang="zh-CN" b="1" kern="0" dirty="0">
                <a:solidFill>
                  <a:srgbClr val="FF0000"/>
                </a:solidFill>
                <a:latin typeface="Times New Roman" pitchFamily="18" charset="0"/>
              </a:rPr>
              <a:t>-</a:t>
            </a:r>
            <a:r>
              <a:rPr lang="zh-CN" altLang="en-US" b="1" kern="0" dirty="0">
                <a:solidFill>
                  <a:srgbClr val="FF0000"/>
                </a:solidFill>
                <a:latin typeface="Times New Roman" pitchFamily="18" charset="0"/>
              </a:rPr>
              <a:t>键的构象是优势构象</a:t>
            </a:r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D7887634-D232-42F7-AF6E-C8F3D4BA6E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A14291-7DFB-47AB-9C84-0CE472396CD4}" type="datetime11">
              <a:rPr lang="zh-CN" altLang="en-US" smtClean="0"/>
              <a:t>18:38:26</a:t>
            </a:fld>
            <a:endParaRPr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6AB61A1-F8C5-421F-A716-D23AFDA098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379CA-290F-4386-B024-4CDB787C03D0}" type="slidenum">
              <a:rPr lang="zh-CN" altLang="en-US" smtClean="0"/>
              <a:t>75</a:t>
            </a:fld>
            <a:endParaRPr lang="zh-CN" altLang="en-US"/>
          </a:p>
        </p:txBody>
      </p:sp>
      <p:graphicFrame>
        <p:nvGraphicFramePr>
          <p:cNvPr id="7" name="Object 5">
            <a:extLst>
              <a:ext uri="{FF2B5EF4-FFF2-40B4-BE49-F238E27FC236}">
                <a16:creationId xmlns:a16="http://schemas.microsoft.com/office/drawing/2014/main" id="{42EFD32E-181B-4690-9323-314272C5C1C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41326576"/>
              </p:ext>
            </p:extLst>
          </p:nvPr>
        </p:nvGraphicFramePr>
        <p:xfrm>
          <a:off x="701675" y="3538476"/>
          <a:ext cx="7772400" cy="2252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122" name="CS ChemDraw Drawing" r:id="rId3" imgW="3090642" imgH="890537" progId="ChemDraw.Document.4.5">
                  <p:embed/>
                </p:oleObj>
              </mc:Choice>
              <mc:Fallback>
                <p:oleObj name="CS ChemDraw Drawing" r:id="rId3" imgW="3090642" imgH="890537" progId="ChemDraw.Document.4.5">
                  <p:embed/>
                  <p:pic>
                    <p:nvPicPr>
                      <p:cNvPr id="25607" name="Object 5">
                        <a:extLst>
                          <a:ext uri="{FF2B5EF4-FFF2-40B4-BE49-F238E27FC236}">
                            <a16:creationId xmlns:a16="http://schemas.microsoft.com/office/drawing/2014/main" id="{DA872B2B-CB93-448D-AC72-D0D3F8DC457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1675" y="3538476"/>
                        <a:ext cx="7772400" cy="22526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TextBox 1">
            <a:extLst>
              <a:ext uri="{FF2B5EF4-FFF2-40B4-BE49-F238E27FC236}">
                <a16:creationId xmlns:a16="http://schemas.microsoft.com/office/drawing/2014/main" id="{F8DE004E-7EAA-42B0-A647-59291FE463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" y="198438"/>
            <a:ext cx="2667000" cy="477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5000"/>
              </a:lnSpc>
              <a:spcBef>
                <a:spcPct val="50000"/>
              </a:spcBef>
            </a:pPr>
            <a:r>
              <a:rPr lang="zh-CN" altLang="en-US" sz="2000" b="1">
                <a:solidFill>
                  <a:schemeClr val="tx2"/>
                </a:solidFill>
                <a:ea typeface="黑体" panose="02010609060101010101" pitchFamily="49" charset="-122"/>
              </a:rPr>
              <a:t>二元取代环己烷：</a:t>
            </a:r>
            <a:endParaRPr lang="en-US" altLang="zh-CN" sz="2000" b="1">
              <a:solidFill>
                <a:schemeClr val="tx2"/>
              </a:solidFill>
              <a:ea typeface="黑体" panose="02010609060101010101" pitchFamily="49" charset="-122"/>
            </a:endParaRPr>
          </a:p>
        </p:txBody>
      </p:sp>
      <p:sp>
        <p:nvSpPr>
          <p:cNvPr id="65539" name="TextBox 2">
            <a:extLst>
              <a:ext uri="{FF2B5EF4-FFF2-40B4-BE49-F238E27FC236}">
                <a16:creationId xmlns:a16="http://schemas.microsoft.com/office/drawing/2014/main" id="{F0E65560-EF86-4288-9A14-D11B4932DF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685800"/>
            <a:ext cx="7467600" cy="846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49263" indent="-44926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5000"/>
              </a:lnSpc>
              <a:spcBef>
                <a:spcPct val="15000"/>
              </a:spcBef>
              <a:buFont typeface="Wingdings" panose="05000000000000000000" pitchFamily="2" charset="2"/>
              <a:buChar char="u"/>
            </a:pPr>
            <a:r>
              <a:rPr lang="zh-CN" altLang="en-US" sz="2000" b="1">
                <a:solidFill>
                  <a:schemeClr val="accent1"/>
                </a:solidFill>
                <a:ea typeface="黑体" panose="02010609060101010101" pitchFamily="49" charset="-122"/>
              </a:rPr>
              <a:t>在满足空间构型的前提下，令尽可能多的取代基处于</a:t>
            </a:r>
            <a:r>
              <a:rPr lang="en-US" altLang="zh-CN" sz="2000" b="1">
                <a:solidFill>
                  <a:schemeClr val="accent1"/>
                </a:solidFill>
                <a:ea typeface="黑体" panose="02010609060101010101" pitchFamily="49" charset="-122"/>
              </a:rPr>
              <a:t>e</a:t>
            </a:r>
            <a:r>
              <a:rPr lang="zh-CN" altLang="en-US" sz="2000" b="1">
                <a:solidFill>
                  <a:schemeClr val="accent1"/>
                </a:solidFill>
                <a:ea typeface="黑体" panose="02010609060101010101" pitchFamily="49" charset="-122"/>
              </a:rPr>
              <a:t>键。</a:t>
            </a:r>
          </a:p>
          <a:p>
            <a:pPr eaLnBrk="1" hangingPunct="1">
              <a:lnSpc>
                <a:spcPct val="115000"/>
              </a:lnSpc>
              <a:spcBef>
                <a:spcPct val="15000"/>
              </a:spcBef>
              <a:buFont typeface="Wingdings" panose="05000000000000000000" pitchFamily="2" charset="2"/>
              <a:buChar char="u"/>
            </a:pPr>
            <a:r>
              <a:rPr lang="zh-CN" altLang="en-US" sz="2000" b="1">
                <a:solidFill>
                  <a:schemeClr val="accent1"/>
                </a:solidFill>
                <a:ea typeface="黑体" panose="02010609060101010101" pitchFamily="49" charset="-122"/>
              </a:rPr>
              <a:t>优先满足大基团处于</a:t>
            </a:r>
            <a:r>
              <a:rPr lang="en-US" altLang="zh-CN" sz="2000" b="1">
                <a:solidFill>
                  <a:schemeClr val="accent1"/>
                </a:solidFill>
                <a:ea typeface="黑体" panose="02010609060101010101" pitchFamily="49" charset="-122"/>
              </a:rPr>
              <a:t>e</a:t>
            </a:r>
            <a:r>
              <a:rPr lang="zh-CN" altLang="en-US" sz="2000" b="1">
                <a:solidFill>
                  <a:schemeClr val="accent1"/>
                </a:solidFill>
                <a:ea typeface="黑体" panose="02010609060101010101" pitchFamily="49" charset="-122"/>
              </a:rPr>
              <a:t>键。</a:t>
            </a:r>
          </a:p>
        </p:txBody>
      </p:sp>
      <p:sp>
        <p:nvSpPr>
          <p:cNvPr id="65540" name="TextBox 3">
            <a:extLst>
              <a:ext uri="{FF2B5EF4-FFF2-40B4-BE49-F238E27FC236}">
                <a16:creationId xmlns:a16="http://schemas.microsoft.com/office/drawing/2014/main" id="{9E6BA325-1934-4EAF-A0BB-EDDD9A256C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" y="1524000"/>
            <a:ext cx="7391400" cy="85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5000"/>
              </a:lnSpc>
            </a:pPr>
            <a:r>
              <a:rPr lang="en-US" altLang="zh-CN" sz="2000" b="1">
                <a:solidFill>
                  <a:srgbClr val="7E9632"/>
                </a:solidFill>
              </a:rPr>
              <a:t>-F, -CN &lt; -Cl, -Br, -I &lt; -OCH</a:t>
            </a:r>
            <a:r>
              <a:rPr lang="en-US" altLang="zh-CN" sz="2000" b="1" baseline="-25000">
                <a:solidFill>
                  <a:srgbClr val="7E9632"/>
                </a:solidFill>
              </a:rPr>
              <a:t>3</a:t>
            </a:r>
            <a:r>
              <a:rPr lang="en-US" altLang="zh-CN" sz="2000" b="1">
                <a:solidFill>
                  <a:srgbClr val="7E9632"/>
                </a:solidFill>
              </a:rPr>
              <a:t> &lt; -OH &lt; -COOH &lt; -NH</a:t>
            </a:r>
            <a:r>
              <a:rPr lang="en-US" altLang="zh-CN" sz="2000" b="1" baseline="-25000">
                <a:solidFill>
                  <a:srgbClr val="7E9632"/>
                </a:solidFill>
              </a:rPr>
              <a:t>2</a:t>
            </a:r>
            <a:r>
              <a:rPr lang="en-US" altLang="zh-CN" sz="2000" b="1">
                <a:solidFill>
                  <a:srgbClr val="7E9632"/>
                </a:solidFill>
              </a:rPr>
              <a:t> &lt; -CH</a:t>
            </a:r>
            <a:r>
              <a:rPr lang="en-US" altLang="zh-CN" sz="2000" b="1" baseline="-25000">
                <a:solidFill>
                  <a:srgbClr val="7E9632"/>
                </a:solidFill>
              </a:rPr>
              <a:t>3</a:t>
            </a:r>
            <a:r>
              <a:rPr lang="en-US" altLang="zh-CN" sz="2000" b="1">
                <a:solidFill>
                  <a:srgbClr val="7E9632"/>
                </a:solidFill>
              </a:rPr>
              <a:t> &lt; </a:t>
            </a:r>
          </a:p>
          <a:p>
            <a:pPr eaLnBrk="1" hangingPunct="1">
              <a:lnSpc>
                <a:spcPct val="125000"/>
              </a:lnSpc>
            </a:pPr>
            <a:r>
              <a:rPr lang="en-US" altLang="zh-CN" sz="2000" b="1">
                <a:solidFill>
                  <a:srgbClr val="7E9632"/>
                </a:solidFill>
              </a:rPr>
              <a:t>-CH</a:t>
            </a:r>
            <a:r>
              <a:rPr lang="en-US" altLang="zh-CN" sz="2000" b="1" baseline="-25000">
                <a:solidFill>
                  <a:srgbClr val="7E9632"/>
                </a:solidFill>
              </a:rPr>
              <a:t>2</a:t>
            </a:r>
            <a:r>
              <a:rPr lang="en-US" altLang="zh-CN" sz="2000" b="1">
                <a:solidFill>
                  <a:srgbClr val="7E9632"/>
                </a:solidFill>
              </a:rPr>
              <a:t>CH</a:t>
            </a:r>
            <a:r>
              <a:rPr lang="en-US" altLang="zh-CN" sz="2000" b="1" baseline="-25000">
                <a:solidFill>
                  <a:srgbClr val="7E9632"/>
                </a:solidFill>
              </a:rPr>
              <a:t>3</a:t>
            </a:r>
            <a:r>
              <a:rPr lang="en-US" altLang="zh-CN" sz="2000" b="1">
                <a:solidFill>
                  <a:srgbClr val="7E9632"/>
                </a:solidFill>
              </a:rPr>
              <a:t> &lt; -CH(CH</a:t>
            </a:r>
            <a:r>
              <a:rPr lang="en-US" altLang="zh-CN" sz="2000" b="1" baseline="-25000">
                <a:solidFill>
                  <a:srgbClr val="7E9632"/>
                </a:solidFill>
              </a:rPr>
              <a:t>3</a:t>
            </a:r>
            <a:r>
              <a:rPr lang="en-US" altLang="zh-CN" sz="2000" b="1">
                <a:solidFill>
                  <a:srgbClr val="7E9632"/>
                </a:solidFill>
              </a:rPr>
              <a:t>)</a:t>
            </a:r>
            <a:r>
              <a:rPr lang="en-US" altLang="zh-CN" sz="2000" b="1" baseline="-25000">
                <a:solidFill>
                  <a:srgbClr val="7E9632"/>
                </a:solidFill>
              </a:rPr>
              <a:t>2</a:t>
            </a:r>
            <a:r>
              <a:rPr lang="en-US" altLang="zh-CN" sz="2000" b="1">
                <a:solidFill>
                  <a:srgbClr val="7E9632"/>
                </a:solidFill>
              </a:rPr>
              <a:t> &lt; -C</a:t>
            </a:r>
            <a:r>
              <a:rPr lang="en-US" altLang="zh-CN" sz="2000" b="1" baseline="-25000">
                <a:solidFill>
                  <a:srgbClr val="7E9632"/>
                </a:solidFill>
              </a:rPr>
              <a:t>6</a:t>
            </a:r>
            <a:r>
              <a:rPr lang="en-US" altLang="zh-CN" sz="2000" b="1">
                <a:solidFill>
                  <a:srgbClr val="7E9632"/>
                </a:solidFill>
              </a:rPr>
              <a:t>H</a:t>
            </a:r>
            <a:r>
              <a:rPr lang="en-US" altLang="zh-CN" sz="2000" b="1" baseline="-25000">
                <a:solidFill>
                  <a:srgbClr val="7E9632"/>
                </a:solidFill>
              </a:rPr>
              <a:t>5</a:t>
            </a:r>
            <a:r>
              <a:rPr lang="en-US" altLang="zh-CN" sz="2000" b="1">
                <a:solidFill>
                  <a:srgbClr val="7E9632"/>
                </a:solidFill>
              </a:rPr>
              <a:t> &lt; -C(CH</a:t>
            </a:r>
            <a:r>
              <a:rPr lang="en-US" altLang="zh-CN" sz="2000" b="1" baseline="-25000">
                <a:solidFill>
                  <a:srgbClr val="7E9632"/>
                </a:solidFill>
              </a:rPr>
              <a:t>3</a:t>
            </a:r>
            <a:r>
              <a:rPr lang="en-US" altLang="zh-CN" sz="2000" b="1">
                <a:solidFill>
                  <a:srgbClr val="7E9632"/>
                </a:solidFill>
              </a:rPr>
              <a:t>)</a:t>
            </a:r>
            <a:r>
              <a:rPr lang="en-US" altLang="zh-CN" sz="2000" b="1" baseline="-25000">
                <a:solidFill>
                  <a:srgbClr val="7E9632"/>
                </a:solidFill>
              </a:rPr>
              <a:t>3</a:t>
            </a:r>
            <a:r>
              <a:rPr lang="en-US" altLang="zh-CN" sz="2000" b="1">
                <a:solidFill>
                  <a:srgbClr val="7E9632"/>
                </a:solidFill>
              </a:rPr>
              <a:t> </a:t>
            </a:r>
            <a:endParaRPr lang="zh-CN" altLang="en-US" sz="2000" b="1">
              <a:solidFill>
                <a:srgbClr val="7E9632"/>
              </a:solidFill>
            </a:endParaRPr>
          </a:p>
        </p:txBody>
      </p:sp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C2802047-7D28-499F-9EDC-D6ABCF2C0F7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292225" y="2590800"/>
          <a:ext cx="6559550" cy="3984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617" name="CS ChemDraw Drawing" r:id="rId3" imgW="4143357" imgH="2485899" progId="ChemDraw.Document.4.5">
                  <p:embed/>
                </p:oleObj>
              </mc:Choice>
              <mc:Fallback>
                <p:oleObj name="CS ChemDraw Drawing" r:id="rId3" imgW="4143357" imgH="2485899" progId="ChemDraw.Document.4.5">
                  <p:embed/>
                  <p:pic>
                    <p:nvPicPr>
                      <p:cNvPr id="0" name="对象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2225" y="2590800"/>
                        <a:ext cx="6559550" cy="3984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日期占位符 1">
            <a:extLst>
              <a:ext uri="{FF2B5EF4-FFF2-40B4-BE49-F238E27FC236}">
                <a16:creationId xmlns:a16="http://schemas.microsoft.com/office/drawing/2014/main" id="{FC3203B2-EE62-49E8-8026-242FF42BCC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40124D-25B8-4C19-B689-60F113BF877D}" type="datetime11">
              <a:rPr lang="zh-CN" altLang="en-US" smtClean="0"/>
              <a:t>18:38:26</a:t>
            </a:fld>
            <a:endParaRPr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8ED8A24-FF14-41B7-98D5-B49BB5EF96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379CA-290F-4386-B024-4CDB787C03D0}" type="slidenum">
              <a:rPr lang="zh-CN" altLang="en-US" smtClean="0"/>
              <a:t>76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>
            <a:extLst>
              <a:ext uri="{FF2B5EF4-FFF2-40B4-BE49-F238E27FC236}">
                <a16:creationId xmlns:a16="http://schemas.microsoft.com/office/drawing/2014/main" id="{C88C8ACF-DA1F-4628-9396-25690B0D517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838200"/>
          </a:xfrm>
        </p:spPr>
        <p:txBody>
          <a:bodyPr/>
          <a:lstStyle/>
          <a:p>
            <a:pPr eaLnBrk="1" hangingPunct="1"/>
            <a:r>
              <a:rPr lang="zh-CN" altLang="en-US" sz="4000" b="1" dirty="0">
                <a:latin typeface="Times New Roman" panose="02020603050405020304" pitchFamily="18" charset="0"/>
              </a:rPr>
              <a:t>其它环</a:t>
            </a:r>
            <a:r>
              <a:rPr lang="zh-CN" altLang="en-US" sz="4000" b="1" dirty="0"/>
              <a:t>的构象</a:t>
            </a:r>
          </a:p>
        </p:txBody>
      </p:sp>
      <p:graphicFrame>
        <p:nvGraphicFramePr>
          <p:cNvPr id="33795" name="Object 3">
            <a:extLst>
              <a:ext uri="{FF2B5EF4-FFF2-40B4-BE49-F238E27FC236}">
                <a16:creationId xmlns:a16="http://schemas.microsoft.com/office/drawing/2014/main" id="{D7E7155F-A8BA-4C2D-B573-FA0A9EB8E657}"/>
              </a:ext>
            </a:extLst>
          </p:cNvPr>
          <p:cNvGraphicFramePr>
            <a:graphicFrameLocks noGrp="1" noChangeAspect="1"/>
          </p:cNvGraphicFramePr>
          <p:nvPr>
            <p:ph type="body" idx="1"/>
          </p:nvPr>
        </p:nvGraphicFramePr>
        <p:xfrm>
          <a:off x="746125" y="1358900"/>
          <a:ext cx="7772400" cy="4138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146" name="CS ChemDraw Drawing" r:id="rId3" imgW="3166943" imgH="1685773" progId="ChemDraw.Document.4.5">
                  <p:embed/>
                </p:oleObj>
              </mc:Choice>
              <mc:Fallback>
                <p:oleObj name="CS ChemDraw Drawing" r:id="rId3" imgW="3166943" imgH="1685773" progId="ChemDraw.Document.4.5">
                  <p:embed/>
                  <p:pic>
                    <p:nvPicPr>
                      <p:cNvPr id="33795" name="Object 3">
                        <a:extLst>
                          <a:ext uri="{FF2B5EF4-FFF2-40B4-BE49-F238E27FC236}">
                            <a16:creationId xmlns:a16="http://schemas.microsoft.com/office/drawing/2014/main" id="{D7E7155F-A8BA-4C2D-B573-FA0A9EB8E65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6125" y="1358900"/>
                        <a:ext cx="7772400" cy="4138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700" name="日期占位符 1">
            <a:extLst>
              <a:ext uri="{FF2B5EF4-FFF2-40B4-BE49-F238E27FC236}">
                <a16:creationId xmlns:a16="http://schemas.microsoft.com/office/drawing/2014/main" id="{DFE454A7-DCEE-4521-B284-E50AB0CFA351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824260E2-CE79-42E6-B83B-CEC6FF3E2493}" type="datetime11">
              <a:rPr lang="zh-CN" altLang="en-US"/>
              <a:pPr/>
              <a:t>18:38:26</a:t>
            </a:fld>
            <a:endParaRPr lang="en-US" altLang="zh-CN"/>
          </a:p>
        </p:txBody>
      </p:sp>
      <p:sp>
        <p:nvSpPr>
          <p:cNvPr id="29701" name="灯片编号占位符 2">
            <a:extLst>
              <a:ext uri="{FF2B5EF4-FFF2-40B4-BE49-F238E27FC236}">
                <a16:creationId xmlns:a16="http://schemas.microsoft.com/office/drawing/2014/main" id="{345E17F7-5DB7-4AE9-BDFD-727E7D1596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EFFC043D-40C0-4ED5-80FD-22AD237D060D}" type="slidenum">
              <a:rPr lang="en-US" altLang="zh-CN"/>
              <a:pPr/>
              <a:t>77</a:t>
            </a:fld>
            <a:endParaRPr lang="en-US" altLang="zh-CN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37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3">
            <a:extLst>
              <a:ext uri="{FF2B5EF4-FFF2-40B4-BE49-F238E27FC236}">
                <a16:creationId xmlns:a16="http://schemas.microsoft.com/office/drawing/2014/main" id="{46B123A8-3291-402A-99CB-EF0A8512E62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133600" y="1295400"/>
          <a:ext cx="4419600" cy="2652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871" name="CS ChemDraw Drawing" r:id="rId3" imgW="2009781" imgH="1133645" progId="ChemDraw.Document.4.5">
                  <p:embed/>
                </p:oleObj>
              </mc:Choice>
              <mc:Fallback>
                <p:oleObj name="CS ChemDraw Drawing" r:id="rId3" imgW="2009781" imgH="1133645" progId="ChemDraw.Document.4.5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3600" y="1295400"/>
                        <a:ext cx="4419600" cy="2652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0659" name="矩形 8">
            <a:extLst>
              <a:ext uri="{FF2B5EF4-FFF2-40B4-BE49-F238E27FC236}">
                <a16:creationId xmlns:a16="http://schemas.microsoft.com/office/drawing/2014/main" id="{473B7C6E-D050-43B8-8CB8-4FB0738442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533400"/>
            <a:ext cx="4287838" cy="573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457200" indent="-4572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5000"/>
              </a:lnSpc>
              <a:spcBef>
                <a:spcPct val="25000"/>
              </a:spcBef>
              <a:buFont typeface="Wingdings" panose="05000000000000000000" pitchFamily="2" charset="2"/>
              <a:buChar char="Ø"/>
            </a:pPr>
            <a:r>
              <a:rPr lang="en-US" altLang="zh-CN" sz="2500" b="1">
                <a:solidFill>
                  <a:schemeClr val="tx2"/>
                </a:solidFill>
              </a:rPr>
              <a:t>2.2.5 Decalin —</a:t>
            </a:r>
            <a:r>
              <a:rPr lang="zh-CN" altLang="en-US" sz="2500" b="1">
                <a:solidFill>
                  <a:schemeClr val="tx2"/>
                </a:solidFill>
              </a:rPr>
              <a:t>十氢化萘</a:t>
            </a:r>
            <a:endParaRPr lang="zh-CN" altLang="en-US" sz="2500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DCCDE345-2CF9-451C-98E5-4B527EBCF666}"/>
              </a:ext>
            </a:extLst>
          </p:cNvPr>
          <p:cNvGrpSpPr>
            <a:grpSpLocks/>
          </p:cNvGrpSpPr>
          <p:nvPr/>
        </p:nvGrpSpPr>
        <p:grpSpPr bwMode="auto">
          <a:xfrm>
            <a:off x="762000" y="4114800"/>
            <a:ext cx="7696200" cy="2286000"/>
            <a:chOff x="762000" y="4114800"/>
            <a:chExt cx="7696200" cy="2286000"/>
          </a:xfrm>
        </p:grpSpPr>
        <p:pic>
          <p:nvPicPr>
            <p:cNvPr id="66565" name="Picture 2">
              <a:extLst>
                <a:ext uri="{FF2B5EF4-FFF2-40B4-BE49-F238E27FC236}">
                  <a16:creationId xmlns:a16="http://schemas.microsoft.com/office/drawing/2014/main" id="{4AF5AEC7-0097-47D9-9931-142F79FC2D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4000" y="4325938"/>
              <a:ext cx="2819400" cy="19224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aphicFrame>
          <p:nvGraphicFramePr>
            <p:cNvPr id="66566" name="Object 3">
              <a:extLst>
                <a:ext uri="{FF2B5EF4-FFF2-40B4-BE49-F238E27FC236}">
                  <a16:creationId xmlns:a16="http://schemas.microsoft.com/office/drawing/2014/main" id="{CF314D9A-3ACB-4FBB-ACF4-4161ED67B228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143000" y="4630738"/>
            <a:ext cx="1352550" cy="13652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6872" r:id="rId6" imgW="774000" imgH="772560" progId="ChemDraw.Document.6.0">
                    <p:embed/>
                  </p:oleObj>
                </mc:Choice>
                <mc:Fallback>
                  <p:oleObj r:id="rId6" imgW="774000" imgH="772560" progId="ChemDraw.Document.6.0">
                    <p:embed/>
                    <p:pic>
                      <p:nvPicPr>
                        <p:cNvPr id="0" name="Object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43000" y="4630738"/>
                          <a:ext cx="1352550" cy="13652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6567" name="Object 4">
              <a:extLst>
                <a:ext uri="{FF2B5EF4-FFF2-40B4-BE49-F238E27FC236}">
                  <a16:creationId xmlns:a16="http://schemas.microsoft.com/office/drawing/2014/main" id="{29A1C20A-ADC2-4F79-92A6-E8C2D5C472F0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124200" y="5164138"/>
            <a:ext cx="1676400" cy="4000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6873" r:id="rId8" imgW="960120" imgH="227160" progId="ChemDraw.Document.6.0">
                    <p:embed/>
                  </p:oleObj>
                </mc:Choice>
                <mc:Fallback>
                  <p:oleObj r:id="rId8" imgW="960120" imgH="227160" progId="ChemDraw.Document.6.0">
                    <p:embed/>
                    <p:pic>
                      <p:nvPicPr>
                        <p:cNvPr id="0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24200" y="5164138"/>
                          <a:ext cx="1676400" cy="4000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6568" name="圆角矩形 8">
              <a:extLst>
                <a:ext uri="{FF2B5EF4-FFF2-40B4-BE49-F238E27FC236}">
                  <a16:creationId xmlns:a16="http://schemas.microsoft.com/office/drawing/2014/main" id="{DC537EED-43DE-4B99-A8BA-4D595A830D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2000" y="4114800"/>
              <a:ext cx="7696200" cy="2286000"/>
            </a:xfrm>
            <a:prstGeom prst="roundRect">
              <a:avLst>
                <a:gd name="adj" fmla="val 8551"/>
              </a:avLst>
            </a:prstGeom>
            <a:solidFill>
              <a:srgbClr val="DBE7B6">
                <a:alpha val="14902"/>
              </a:srgbClr>
            </a:solidFill>
            <a:ln w="41275">
              <a:solidFill>
                <a:srgbClr val="0073A1"/>
              </a:solidFill>
              <a:round/>
              <a:headEnd/>
              <a:tailEnd/>
            </a:ln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latin typeface="Constantia" panose="02030602050306030303" pitchFamily="18" charset="0"/>
              </a:endParaRPr>
            </a:p>
          </p:txBody>
        </p:sp>
        <p:sp>
          <p:nvSpPr>
            <p:cNvPr id="66569" name="TextBox 9">
              <a:extLst>
                <a:ext uri="{FF2B5EF4-FFF2-40B4-BE49-F238E27FC236}">
                  <a16:creationId xmlns:a16="http://schemas.microsoft.com/office/drawing/2014/main" id="{29890AC4-766F-4E5B-A68E-E6DF411910F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43200" y="5867400"/>
              <a:ext cx="2590800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b="1">
                  <a:solidFill>
                    <a:schemeClr val="accent1"/>
                  </a:solidFill>
                </a:rPr>
                <a:t>8.7kJ/mol more stable</a:t>
              </a:r>
              <a:endParaRPr lang="zh-CN" altLang="en-US" b="1">
                <a:solidFill>
                  <a:schemeClr val="accent1"/>
                </a:solidFill>
              </a:endParaRPr>
            </a:p>
          </p:txBody>
        </p:sp>
        <p:graphicFrame>
          <p:nvGraphicFramePr>
            <p:cNvPr id="66570" name="对象 10">
              <a:extLst>
                <a:ext uri="{FF2B5EF4-FFF2-40B4-BE49-F238E27FC236}">
                  <a16:creationId xmlns:a16="http://schemas.microsoft.com/office/drawing/2014/main" id="{5744C9EC-75B9-4161-9F3C-F6A41C8CAD94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414588" y="4337050"/>
            <a:ext cx="2847975" cy="3492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6874" name="CS ChemDraw Drawing" r:id="rId10" imgW="1467018" imgH="104865" progId="ChemDraw.Document.4.5">
                    <p:embed/>
                  </p:oleObj>
                </mc:Choice>
                <mc:Fallback>
                  <p:oleObj name="CS ChemDraw Drawing" r:id="rId10" imgW="1467018" imgH="104865" progId="ChemDraw.Document.4.5">
                    <p:embed/>
                    <p:pic>
                      <p:nvPicPr>
                        <p:cNvPr id="0" name="对象 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14588" y="4337050"/>
                          <a:ext cx="2847975" cy="3492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F4AA7AD-9A09-4F38-B744-9B1391A4A8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FDCD6-74AA-4F4E-8DB6-103D6E1AFBB2}" type="datetime11">
              <a:rPr lang="zh-CN" altLang="en-US" smtClean="0"/>
              <a:t>18:38:26</a:t>
            </a:fld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EDAC3B4-058B-4B1E-89DB-E64EFE9574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379CA-290F-4386-B024-4CDB787C03D0}" type="slidenum">
              <a:rPr lang="zh-CN" altLang="en-US" smtClean="0"/>
              <a:t>78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06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06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659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>
            <a:extLst>
              <a:ext uri="{FF2B5EF4-FFF2-40B4-BE49-F238E27FC236}">
                <a16:creationId xmlns:a16="http://schemas.microsoft.com/office/drawing/2014/main" id="{2A21949C-2B7F-4FAB-887B-E3A93CA6FAB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sz="4000" b="1" dirty="0"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十氢萘的构象</a:t>
            </a:r>
          </a:p>
        </p:txBody>
      </p:sp>
      <p:graphicFrame>
        <p:nvGraphicFramePr>
          <p:cNvPr id="34819" name="Object 3">
            <a:extLst>
              <a:ext uri="{FF2B5EF4-FFF2-40B4-BE49-F238E27FC236}">
                <a16:creationId xmlns:a16="http://schemas.microsoft.com/office/drawing/2014/main" id="{8CE58E6A-67D1-4C8C-92BE-017A3649459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49250" y="1377950"/>
          <a:ext cx="4495800" cy="1636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194" name="Document" r:id="rId3" imgW="2695575" imgH="981075" progId="ChemWindow.Document">
                  <p:embed/>
                </p:oleObj>
              </mc:Choice>
              <mc:Fallback>
                <p:oleObj name="Document" r:id="rId3" imgW="2695575" imgH="981075" progId="ChemWindow.Document">
                  <p:embed/>
                  <p:pic>
                    <p:nvPicPr>
                      <p:cNvPr id="34819" name="Object 3">
                        <a:extLst>
                          <a:ext uri="{FF2B5EF4-FFF2-40B4-BE49-F238E27FC236}">
                            <a16:creationId xmlns:a16="http://schemas.microsoft.com/office/drawing/2014/main" id="{8CE58E6A-67D1-4C8C-92BE-017A3649459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9250" y="1377950"/>
                        <a:ext cx="4495800" cy="1636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820" name="Object 4">
            <a:extLst>
              <a:ext uri="{FF2B5EF4-FFF2-40B4-BE49-F238E27FC236}">
                <a16:creationId xmlns:a16="http://schemas.microsoft.com/office/drawing/2014/main" id="{96E9938B-4716-4C3B-8776-80DE428AAB7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292725" y="1196975"/>
          <a:ext cx="3429000" cy="2030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195" name="Document" r:id="rId5" imgW="1962150" imgH="1162050" progId="ChemWindow.Document">
                  <p:embed/>
                </p:oleObj>
              </mc:Choice>
              <mc:Fallback>
                <p:oleObj name="Document" r:id="rId5" imgW="1962150" imgH="1162050" progId="ChemWindow.Document">
                  <p:embed/>
                  <p:pic>
                    <p:nvPicPr>
                      <p:cNvPr id="34820" name="Object 4">
                        <a:extLst>
                          <a:ext uri="{FF2B5EF4-FFF2-40B4-BE49-F238E27FC236}">
                            <a16:creationId xmlns:a16="http://schemas.microsoft.com/office/drawing/2014/main" id="{96E9938B-4716-4C3B-8776-80DE428AAB7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92725" y="1196975"/>
                        <a:ext cx="3429000" cy="20304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821" name="Object 5">
            <a:extLst>
              <a:ext uri="{FF2B5EF4-FFF2-40B4-BE49-F238E27FC236}">
                <a16:creationId xmlns:a16="http://schemas.microsoft.com/office/drawing/2014/main" id="{D38AF8BA-CA03-4698-9D6B-A580112B6E3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95288" y="3465513"/>
          <a:ext cx="4419600" cy="161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196" name="Document" r:id="rId7" imgW="2676525" imgH="981075" progId="ChemWindow.Document">
                  <p:embed/>
                </p:oleObj>
              </mc:Choice>
              <mc:Fallback>
                <p:oleObj name="Document" r:id="rId7" imgW="2676525" imgH="981075" progId="ChemWindow.Document">
                  <p:embed/>
                  <p:pic>
                    <p:nvPicPr>
                      <p:cNvPr id="34821" name="Object 5">
                        <a:extLst>
                          <a:ext uri="{FF2B5EF4-FFF2-40B4-BE49-F238E27FC236}">
                            <a16:creationId xmlns:a16="http://schemas.microsoft.com/office/drawing/2014/main" id="{D38AF8BA-CA03-4698-9D6B-A580112B6E3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288" y="3465513"/>
                        <a:ext cx="4419600" cy="1619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822" name="Object 6">
            <a:extLst>
              <a:ext uri="{FF2B5EF4-FFF2-40B4-BE49-F238E27FC236}">
                <a16:creationId xmlns:a16="http://schemas.microsoft.com/office/drawing/2014/main" id="{F4B45310-A96A-40CE-AB76-E5144263F7E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219700" y="3284538"/>
          <a:ext cx="3733800" cy="2251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197" name="Document" r:id="rId9" imgW="2133600" imgH="1285875" progId="ChemWindow.Document">
                  <p:embed/>
                </p:oleObj>
              </mc:Choice>
              <mc:Fallback>
                <p:oleObj name="Document" r:id="rId9" imgW="2133600" imgH="1285875" progId="ChemWindow.Document">
                  <p:embed/>
                  <p:pic>
                    <p:nvPicPr>
                      <p:cNvPr id="34822" name="Object 6">
                        <a:extLst>
                          <a:ext uri="{FF2B5EF4-FFF2-40B4-BE49-F238E27FC236}">
                            <a16:creationId xmlns:a16="http://schemas.microsoft.com/office/drawing/2014/main" id="{F4B45310-A96A-40CE-AB76-E5144263F7E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19700" y="3284538"/>
                        <a:ext cx="3733800" cy="2251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727" name="日期占位符 1">
            <a:extLst>
              <a:ext uri="{FF2B5EF4-FFF2-40B4-BE49-F238E27FC236}">
                <a16:creationId xmlns:a16="http://schemas.microsoft.com/office/drawing/2014/main" id="{8C4A6678-D867-4445-991C-DBB50E44DAB7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46C3142D-3682-4F53-BD27-0933D7E23607}" type="datetime11">
              <a:rPr lang="zh-CN" altLang="en-US"/>
              <a:pPr/>
              <a:t>18:38:26</a:t>
            </a:fld>
            <a:endParaRPr lang="en-US" altLang="zh-CN"/>
          </a:p>
        </p:txBody>
      </p:sp>
      <p:sp>
        <p:nvSpPr>
          <p:cNvPr id="30728" name="灯片编号占位符 2">
            <a:extLst>
              <a:ext uri="{FF2B5EF4-FFF2-40B4-BE49-F238E27FC236}">
                <a16:creationId xmlns:a16="http://schemas.microsoft.com/office/drawing/2014/main" id="{2B9C813F-712A-42C0-A2C3-31E920401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17BA6D85-CF16-4B75-95E6-28F10369B0DD}" type="slidenum">
              <a:rPr lang="en-US" altLang="zh-CN"/>
              <a:pPr/>
              <a:t>79</a:t>
            </a:fld>
            <a:endParaRPr lang="en-US" altLang="zh-CN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48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48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48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48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48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23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48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48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348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818" grpId="0" autoUpdateAnimBg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C68B18A-171E-48A0-A0D6-AD765F1319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411" y="357417"/>
            <a:ext cx="8163177" cy="6143165"/>
          </a:xfrm>
          <a:prstGeom prst="rect">
            <a:avLst/>
          </a:prstGeom>
        </p:spPr>
      </p:pic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A4B9238-A2C3-4542-A873-6B78024BA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7FF31E-65A5-442B-AE38-C5060907D3B0}" type="datetime11">
              <a:rPr lang="zh-CN" altLang="en-US" smtClean="0"/>
              <a:t>18:38:26</a:t>
            </a:fld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073B3D8-9499-4B12-9F4E-300E70131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379CA-290F-4386-B024-4CDB787C03D0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586" name="TextBox 1">
            <a:extLst>
              <a:ext uri="{FF2B5EF4-FFF2-40B4-BE49-F238E27FC236}">
                <a16:creationId xmlns:a16="http://schemas.microsoft.com/office/drawing/2014/main" id="{E43FD541-D1BA-4757-AA9A-2D6FF34FEE1E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9125" y="2481263"/>
            <a:ext cx="5749925" cy="267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0355400-B061-49D4-A5A7-DA6C4CF3A1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C5C1E-36BE-4AA6-9885-0965E8F48F0E}" type="datetime11">
              <a:rPr lang="zh-CN" altLang="en-US" smtClean="0"/>
              <a:t>18:38:26</a:t>
            </a:fld>
            <a:endParaRPr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882191C-B51C-4821-9D1F-3DFC2E5AA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379CA-290F-4386-B024-4CDB787C03D0}" type="slidenum">
              <a:rPr lang="zh-CN" altLang="en-US" smtClean="0"/>
              <a:t>80</a:t>
            </a:fld>
            <a:endParaRPr lang="zh-CN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8D6CC0A3-20B5-4A83-8628-FAD0DB7E32A1}"/>
              </a:ext>
            </a:extLst>
          </p:cNvPr>
          <p:cNvGrpSpPr>
            <a:grpSpLocks/>
          </p:cNvGrpSpPr>
          <p:nvPr/>
        </p:nvGrpSpPr>
        <p:grpSpPr bwMode="auto">
          <a:xfrm>
            <a:off x="609600" y="1004888"/>
            <a:ext cx="7924800" cy="5167312"/>
            <a:chOff x="609600" y="1004888"/>
            <a:chExt cx="7924800" cy="5167312"/>
          </a:xfrm>
        </p:grpSpPr>
        <p:sp>
          <p:nvSpPr>
            <p:cNvPr id="2" name="Text Box 2">
              <a:extLst>
                <a:ext uri="{FF2B5EF4-FFF2-40B4-BE49-F238E27FC236}">
                  <a16:creationId xmlns:a16="http://schemas.microsoft.com/office/drawing/2014/main" id="{4D0A920D-8961-4B1A-8D75-0586D3A43D0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9600" y="1004888"/>
              <a:ext cx="7924800" cy="5794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sz="3200" b="1" dirty="0">
                  <a:solidFill>
                    <a:srgbClr val="0066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ea typeface="黑体" pitchFamily="2" charset="-122"/>
                </a:rPr>
                <a:t>Step I:  parent name   </a:t>
              </a:r>
              <a:r>
                <a:rPr lang="zh-CN" altLang="en-US" sz="2800" b="1" dirty="0">
                  <a:solidFill>
                    <a:schemeClr val="tx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ea typeface="黑体" pitchFamily="2" charset="-122"/>
                </a:rPr>
                <a:t>找母体</a:t>
              </a:r>
            </a:p>
          </p:txBody>
        </p:sp>
        <p:grpSp>
          <p:nvGrpSpPr>
            <p:cNvPr id="12297" name="组合 3">
              <a:extLst>
                <a:ext uri="{FF2B5EF4-FFF2-40B4-BE49-F238E27FC236}">
                  <a16:creationId xmlns:a16="http://schemas.microsoft.com/office/drawing/2014/main" id="{AFEDE551-9B8E-4CF5-8EE0-E67E0034E16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85800" y="1843088"/>
              <a:ext cx="7848600" cy="4329112"/>
              <a:chOff x="685800" y="1843088"/>
              <a:chExt cx="7848600" cy="4329112"/>
            </a:xfrm>
          </p:grpSpPr>
          <p:sp>
            <p:nvSpPr>
              <p:cNvPr id="12298" name="Text Box 3">
                <a:extLst>
                  <a:ext uri="{FF2B5EF4-FFF2-40B4-BE49-F238E27FC236}">
                    <a16:creationId xmlns:a16="http://schemas.microsoft.com/office/drawing/2014/main" id="{78D438F5-4D12-4FDE-9320-98300C5B9FC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85800" y="1843088"/>
                <a:ext cx="7848600" cy="457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marL="342900" indent="-3429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zh-CN" sz="2400" b="1">
                    <a:solidFill>
                      <a:schemeClr val="tx2"/>
                    </a:solidFill>
                    <a:ea typeface="黑体" panose="02010609060101010101" pitchFamily="49" charset="-122"/>
                  </a:rPr>
                  <a:t>A.</a:t>
                </a:r>
                <a:r>
                  <a:rPr lang="en-US" altLang="zh-CN" sz="2000" b="1">
                    <a:solidFill>
                      <a:schemeClr val="tx2"/>
                    </a:solidFill>
                    <a:ea typeface="黑体" panose="02010609060101010101" pitchFamily="49" charset="-122"/>
                  </a:rPr>
                  <a:t>  </a:t>
                </a:r>
                <a:r>
                  <a:rPr lang="zh-CN" altLang="en-US" sz="2400" b="1">
                    <a:solidFill>
                      <a:schemeClr val="tx2"/>
                    </a:solidFill>
                    <a:ea typeface="黑体" panose="02010609060101010101" pitchFamily="49" charset="-122"/>
                  </a:rPr>
                  <a:t>母体是哪一类化合物？</a:t>
                </a:r>
                <a:r>
                  <a:rPr lang="zh-CN" altLang="en-US" sz="2400" b="1">
                    <a:solidFill>
                      <a:srgbClr val="FF3300"/>
                    </a:solidFill>
                    <a:ea typeface="黑体" panose="02010609060101010101" pitchFamily="49" charset="-122"/>
                  </a:rPr>
                  <a:t>         “母体官能团”</a:t>
                </a:r>
              </a:p>
            </p:txBody>
          </p:sp>
          <p:graphicFrame>
            <p:nvGraphicFramePr>
              <p:cNvPr id="12299" name="Object 4">
                <a:extLst>
                  <a:ext uri="{FF2B5EF4-FFF2-40B4-BE49-F238E27FC236}">
                    <a16:creationId xmlns:a16="http://schemas.microsoft.com/office/drawing/2014/main" id="{ED5E0F0B-520A-4CA6-B3F7-3B410827F7AB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429000" y="2757488"/>
              <a:ext cx="4953000" cy="43656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2533" r:id="rId4" imgW="2016760" imgH="177800" progId="ChemDraw.Document.6.0">
                      <p:embed/>
                    </p:oleObj>
                  </mc:Choice>
                  <mc:Fallback>
                    <p:oleObj r:id="rId4" imgW="2016760" imgH="177800" progId="ChemDraw.Document.6.0">
                      <p:embed/>
                      <p:pic>
                        <p:nvPicPr>
                          <p:cNvPr id="0" name="Object 4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429000" y="2757488"/>
                            <a:ext cx="4953000" cy="43656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2300" name="Text Box 5">
                <a:extLst>
                  <a:ext uri="{FF2B5EF4-FFF2-40B4-BE49-F238E27FC236}">
                    <a16:creationId xmlns:a16="http://schemas.microsoft.com/office/drawing/2014/main" id="{A720FA8B-B4CC-4BEA-BA12-6AF9240C85E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43000" y="2757488"/>
                <a:ext cx="1981200" cy="457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zh-CN" altLang="en-US" sz="2400" b="1">
                    <a:solidFill>
                      <a:srgbClr val="FF3300"/>
                    </a:solidFill>
                    <a:ea typeface="黑体" panose="02010609060101010101" pitchFamily="49" charset="-122"/>
                  </a:rPr>
                  <a:t>“辈份”高</a:t>
                </a:r>
              </a:p>
            </p:txBody>
          </p:sp>
          <p:sp>
            <p:nvSpPr>
              <p:cNvPr id="12301" name="Text Box 6">
                <a:extLst>
                  <a:ext uri="{FF2B5EF4-FFF2-40B4-BE49-F238E27FC236}">
                    <a16:creationId xmlns:a16="http://schemas.microsoft.com/office/drawing/2014/main" id="{5D38E0AC-DEBB-4AAA-A90E-1D25F37FA22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219200" y="3748088"/>
                <a:ext cx="2133600" cy="3968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endParaRPr lang="zh-CN" altLang="en-US" sz="2000" b="1">
                  <a:ea typeface="黑体" panose="02010609060101010101" pitchFamily="49" charset="-122"/>
                </a:endParaRPr>
              </a:p>
            </p:txBody>
          </p:sp>
          <p:sp>
            <p:nvSpPr>
              <p:cNvPr id="12302" name="Text Box 7">
                <a:extLst>
                  <a:ext uri="{FF2B5EF4-FFF2-40B4-BE49-F238E27FC236}">
                    <a16:creationId xmlns:a16="http://schemas.microsoft.com/office/drawing/2014/main" id="{C5DEDCD4-8B39-42CB-9F6E-3CAA5A01C0B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43000" y="3519488"/>
                <a:ext cx="1981200" cy="457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zh-CN" altLang="en-US" sz="2400" b="1">
                    <a:solidFill>
                      <a:srgbClr val="FF3300"/>
                    </a:solidFill>
                    <a:ea typeface="黑体" panose="02010609060101010101" pitchFamily="49" charset="-122"/>
                  </a:rPr>
                  <a:t>“辈份”中</a:t>
                </a:r>
              </a:p>
            </p:txBody>
          </p:sp>
          <p:sp>
            <p:nvSpPr>
              <p:cNvPr id="12303" name="Text Box 8">
                <a:extLst>
                  <a:ext uri="{FF2B5EF4-FFF2-40B4-BE49-F238E27FC236}">
                    <a16:creationId xmlns:a16="http://schemas.microsoft.com/office/drawing/2014/main" id="{F4199D22-0A1D-4194-A6B8-6C1088916F8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43000" y="4357688"/>
                <a:ext cx="1981200" cy="457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zh-CN" altLang="en-US" sz="2400" b="1">
                    <a:solidFill>
                      <a:srgbClr val="FF3300"/>
                    </a:solidFill>
                    <a:ea typeface="黑体" panose="02010609060101010101" pitchFamily="49" charset="-122"/>
                  </a:rPr>
                  <a:t>“辈份”低</a:t>
                </a:r>
              </a:p>
            </p:txBody>
          </p:sp>
          <p:graphicFrame>
            <p:nvGraphicFramePr>
              <p:cNvPr id="12304" name="Object 9">
                <a:extLst>
                  <a:ext uri="{FF2B5EF4-FFF2-40B4-BE49-F238E27FC236}">
                    <a16:creationId xmlns:a16="http://schemas.microsoft.com/office/drawing/2014/main" id="{20569C9D-5D78-4193-89C2-6BCE4F97050F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429000" y="3595688"/>
              <a:ext cx="5027613" cy="45243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2534" r:id="rId6" imgW="1976120" imgH="177800" progId="ChemDraw.Document.6.0">
                      <p:embed/>
                    </p:oleObj>
                  </mc:Choice>
                  <mc:Fallback>
                    <p:oleObj r:id="rId6" imgW="1976120" imgH="177800" progId="ChemDraw.Document.6.0">
                      <p:embed/>
                      <p:pic>
                        <p:nvPicPr>
                          <p:cNvPr id="0" name="Object 9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429000" y="3595688"/>
                            <a:ext cx="5027613" cy="452437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2305" name="Object 10">
                <a:extLst>
                  <a:ext uri="{FF2B5EF4-FFF2-40B4-BE49-F238E27FC236}">
                    <a16:creationId xmlns:a16="http://schemas.microsoft.com/office/drawing/2014/main" id="{7A69D932-468A-46BC-8098-A2669D0A0DE4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429000" y="4343400"/>
              <a:ext cx="3962400" cy="55086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2535" r:id="rId8" imgW="1280160" imgH="177800" progId="ChemDraw.Document.6.0">
                      <p:embed/>
                    </p:oleObj>
                  </mc:Choice>
                  <mc:Fallback>
                    <p:oleObj r:id="rId8" imgW="1280160" imgH="177800" progId="ChemDraw.Document.6.0">
                      <p:embed/>
                      <p:pic>
                        <p:nvPicPr>
                          <p:cNvPr id="0" name="Object 10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429000" y="4343400"/>
                            <a:ext cx="3962400" cy="550863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2306" name="Text Box 11">
                <a:extLst>
                  <a:ext uri="{FF2B5EF4-FFF2-40B4-BE49-F238E27FC236}">
                    <a16:creationId xmlns:a16="http://schemas.microsoft.com/office/drawing/2014/main" id="{B7DDCA3A-3265-49C8-A44C-B1DE0A81BD0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572000" y="4953000"/>
                <a:ext cx="3600450" cy="457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zh-CN" altLang="en-US" sz="2400" b="1">
                    <a:solidFill>
                      <a:srgbClr val="FF3300"/>
                    </a:solidFill>
                    <a:ea typeface="黑体" panose="02010609060101010101" pitchFamily="49" charset="-122"/>
                  </a:rPr>
                  <a:t>一般不做母体官能团</a:t>
                </a:r>
              </a:p>
            </p:txBody>
          </p:sp>
          <p:sp>
            <p:nvSpPr>
              <p:cNvPr id="12307" name="Text Box 12">
                <a:extLst>
                  <a:ext uri="{FF2B5EF4-FFF2-40B4-BE49-F238E27FC236}">
                    <a16:creationId xmlns:a16="http://schemas.microsoft.com/office/drawing/2014/main" id="{1019E050-A399-489D-BEF3-7CFDBA5D023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46125" y="5710238"/>
                <a:ext cx="7562850" cy="46196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zh-CN" altLang="en-US" sz="2400" b="1">
                    <a:solidFill>
                      <a:schemeClr val="tx2"/>
                    </a:solidFill>
                    <a:ea typeface="黑体" panose="02010609060101010101" pitchFamily="49" charset="-122"/>
                  </a:rPr>
                  <a:t>以“辈分”最高的为“母体官能团”，确定化合物类别</a:t>
                </a:r>
              </a:p>
            </p:txBody>
          </p:sp>
        </p:grp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EE41F793-920B-4AFD-B4A5-79F946F9CDF1}"/>
              </a:ext>
            </a:extLst>
          </p:cNvPr>
          <p:cNvGrpSpPr>
            <a:grpSpLocks/>
          </p:cNvGrpSpPr>
          <p:nvPr/>
        </p:nvGrpSpPr>
        <p:grpSpPr bwMode="auto">
          <a:xfrm>
            <a:off x="427038" y="371475"/>
            <a:ext cx="7886700" cy="633413"/>
            <a:chOff x="427037" y="371543"/>
            <a:chExt cx="7886150" cy="633345"/>
          </a:xfrm>
        </p:grpSpPr>
        <p:sp>
          <p:nvSpPr>
            <p:cNvPr id="13" name="Rectangle 2">
              <a:extLst>
                <a:ext uri="{FF2B5EF4-FFF2-40B4-BE49-F238E27FC236}">
                  <a16:creationId xmlns:a16="http://schemas.microsoft.com/office/drawing/2014/main" id="{385E5B4D-BE4B-4D1C-A552-699B32B063D3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427037" y="395353"/>
              <a:ext cx="5944772" cy="609535"/>
            </a:xfrm>
            <a:prstGeom prst="rect">
              <a:avLst/>
            </a:prstGeom>
          </p:spPr>
          <p:txBody>
            <a:bodyPr/>
            <a:lstStyle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5000">
                  <a:solidFill>
                    <a:schemeClr val="tx2"/>
                  </a:solidFill>
                  <a:latin typeface="+mj-lt"/>
                  <a:ea typeface="+mj-ea"/>
                  <a:cs typeface="+mj-cs"/>
                </a:defRPr>
              </a:lvl1pPr>
              <a:lvl2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5000">
                  <a:solidFill>
                    <a:schemeClr val="tx2"/>
                  </a:solidFill>
                  <a:latin typeface="Calibri" pitchFamily="34" charset="0"/>
                  <a:ea typeface="隶书" pitchFamily="49" charset="-122"/>
                </a:defRPr>
              </a:lvl2pPr>
              <a:lvl3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5000">
                  <a:solidFill>
                    <a:schemeClr val="tx2"/>
                  </a:solidFill>
                  <a:latin typeface="Calibri" pitchFamily="34" charset="0"/>
                  <a:ea typeface="隶书" pitchFamily="49" charset="-122"/>
                </a:defRPr>
              </a:lvl3pPr>
              <a:lvl4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5000">
                  <a:solidFill>
                    <a:schemeClr val="tx2"/>
                  </a:solidFill>
                  <a:latin typeface="Calibri" pitchFamily="34" charset="0"/>
                  <a:ea typeface="隶书" pitchFamily="49" charset="-122"/>
                </a:defRPr>
              </a:lvl4pPr>
              <a:lvl5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5000">
                  <a:solidFill>
                    <a:schemeClr val="tx2"/>
                  </a:solidFill>
                  <a:latin typeface="Calibri" pitchFamily="34" charset="0"/>
                  <a:ea typeface="隶书" pitchFamily="49" charset="-122"/>
                </a:defRPr>
              </a:lvl5pPr>
              <a:lvl6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5000">
                  <a:solidFill>
                    <a:schemeClr val="tx2"/>
                  </a:solidFill>
                  <a:latin typeface="Calibri" pitchFamily="34" charset="0"/>
                  <a:ea typeface="隶书" pitchFamily="49" charset="-122"/>
                </a:defRPr>
              </a:lvl6pPr>
              <a:lvl7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5000">
                  <a:solidFill>
                    <a:schemeClr val="tx2"/>
                  </a:solidFill>
                  <a:latin typeface="Calibri" pitchFamily="34" charset="0"/>
                  <a:ea typeface="隶书" pitchFamily="49" charset="-122"/>
                </a:defRPr>
              </a:lvl7pPr>
              <a:lvl8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5000">
                  <a:solidFill>
                    <a:schemeClr val="tx2"/>
                  </a:solidFill>
                  <a:latin typeface="Calibri" pitchFamily="34" charset="0"/>
                  <a:ea typeface="隶书" pitchFamily="49" charset="-122"/>
                </a:defRPr>
              </a:lvl8pPr>
              <a:lvl9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5000">
                  <a:solidFill>
                    <a:schemeClr val="tx2"/>
                  </a:solidFill>
                  <a:latin typeface="Calibri" pitchFamily="34" charset="0"/>
                  <a:ea typeface="隶书" pitchFamily="49" charset="-122"/>
                </a:defRPr>
              </a:lvl9pPr>
            </a:lstStyle>
            <a:p>
              <a:pPr marL="457200" indent="-457200" eaLnBrk="1" hangingPunct="1">
                <a:buFont typeface="Wingdings" panose="05000000000000000000" pitchFamily="2" charset="2"/>
                <a:buChar char="Ø"/>
                <a:defRPr/>
              </a:pPr>
              <a:r>
                <a:rPr lang="zh-CN" altLang="en-US" sz="2800" b="1" dirty="0">
                  <a:solidFill>
                    <a:schemeClr val="tx2">
                      <a:lumMod val="75000"/>
                    </a:schemeClr>
                  </a:solidFill>
                  <a:latin typeface="Arial" pitchFamily="34" charset="0"/>
                  <a:ea typeface="宋体" pitchFamily="2" charset="-122"/>
                  <a:cs typeface="+mn-cs"/>
                </a:rPr>
                <a:t>系统命名法（国际</a:t>
              </a:r>
              <a:r>
                <a:rPr lang="en-US" altLang="zh-CN" sz="2800" b="1" dirty="0">
                  <a:solidFill>
                    <a:schemeClr val="tx2">
                      <a:lumMod val="75000"/>
                    </a:schemeClr>
                  </a:solidFill>
                  <a:latin typeface="Arial" pitchFamily="34" charset="0"/>
                  <a:ea typeface="宋体" pitchFamily="2" charset="-122"/>
                  <a:cs typeface="+mn-cs"/>
                </a:rPr>
                <a:t>IUPAC</a:t>
              </a:r>
              <a:r>
                <a:rPr lang="zh-CN" altLang="en-US" sz="2800" b="1" dirty="0">
                  <a:solidFill>
                    <a:schemeClr val="tx2">
                      <a:lumMod val="75000"/>
                    </a:schemeClr>
                  </a:solidFill>
                  <a:latin typeface="Arial" pitchFamily="34" charset="0"/>
                  <a:ea typeface="宋体" pitchFamily="2" charset="-122"/>
                  <a:cs typeface="+mn-cs"/>
                </a:rPr>
                <a:t>命名法）</a:t>
              </a:r>
              <a:br>
                <a:rPr lang="zh-CN" altLang="en-US" sz="2800" b="1" kern="0" dirty="0">
                  <a:solidFill>
                    <a:schemeClr val="tx2">
                      <a:lumMod val="75000"/>
                    </a:schemeClr>
                  </a:solidFill>
                </a:rPr>
              </a:br>
              <a:endParaRPr lang="zh-CN" altLang="en-US" sz="2800" b="1" kern="0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pic>
          <p:nvPicPr>
            <p:cNvPr id="12293" name="Picture 27">
              <a:extLst>
                <a:ext uri="{FF2B5EF4-FFF2-40B4-BE49-F238E27FC236}">
                  <a16:creationId xmlns:a16="http://schemas.microsoft.com/office/drawing/2014/main" id="{D78F2963-F297-434E-A5ED-015A35BA1E3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clrChange>
                <a:clrFrom>
                  <a:srgbClr val="F6F6F6"/>
                </a:clrFrom>
                <a:clrTo>
                  <a:srgbClr val="F6F6F6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81742" y="376305"/>
              <a:ext cx="488950" cy="4619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294" name="Picture 27">
              <a:extLst>
                <a:ext uri="{FF2B5EF4-FFF2-40B4-BE49-F238E27FC236}">
                  <a16:creationId xmlns:a16="http://schemas.microsoft.com/office/drawing/2014/main" id="{E01982D9-424A-4F83-8DF5-C00CC85CCB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clrChange>
                <a:clrFrom>
                  <a:srgbClr val="F6F6F6"/>
                </a:clrFrom>
                <a:clrTo>
                  <a:srgbClr val="F6F6F6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70692" y="371543"/>
              <a:ext cx="488950" cy="4619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295" name="Picture 27">
              <a:extLst>
                <a:ext uri="{FF2B5EF4-FFF2-40B4-BE49-F238E27FC236}">
                  <a16:creationId xmlns:a16="http://schemas.microsoft.com/office/drawing/2014/main" id="{6F469D42-1A9E-43E0-84EA-C573C20AD4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clrChange>
                <a:clrFrom>
                  <a:srgbClr val="F6F6F6"/>
                </a:clrFrom>
                <a:clrTo>
                  <a:srgbClr val="F6F6F6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24237" y="371543"/>
              <a:ext cx="488950" cy="4619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9AD6D5A-113B-4B92-BB69-378D1A1D4E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0EBE1-F6F7-4120-95FE-EFE1261E745F}" type="datetime11">
              <a:rPr lang="zh-CN" altLang="en-US" smtClean="0"/>
              <a:t>18:38:26</a:t>
            </a:fld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5DD24B4-2290-46AD-A162-3C345916B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379CA-290F-4386-B024-4CDB787C03D0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MultipleChoice"/>
  <p:tag name="PROBLEMSCORE" val="1.0"/>
  <p:tag name="PROBLEMHASREMARK" val="True"/>
  <p:tag name="PROBLEMREMARK" val="重叠型构象中，两个Ｃ原子上的Ｈ原子相距较近，产生排斥力，而出现空间阻碍效应(Steric effect)。而在交叉型构象中，两个Ｃ原子上Ｈ原子的相距较远，不会出现空间阻碍效应的排斥力，能量较低，比较稳定。 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RemarkBoard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p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Remark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Correct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5979</TotalTime>
  <Pages>0</Pages>
  <Words>5008</Words>
  <Characters>0</Characters>
  <Application>Microsoft Office PowerPoint</Application>
  <DocSecurity>0</DocSecurity>
  <PresentationFormat>全屏显示(4:3)</PresentationFormat>
  <Lines>0</Lines>
  <Paragraphs>718</Paragraphs>
  <Slides>80</Slides>
  <Notes>9</Notes>
  <HiddenSlides>0</HiddenSlides>
  <MMClips>0</MMClips>
  <ScaleCrop>false</ScaleCrop>
  <HeadingPairs>
    <vt:vector size="8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4</vt:i4>
      </vt:variant>
      <vt:variant>
        <vt:lpstr>幻灯片标题</vt:lpstr>
      </vt:variant>
      <vt:variant>
        <vt:i4>80</vt:i4>
      </vt:variant>
    </vt:vector>
  </HeadingPairs>
  <TitlesOfParts>
    <vt:vector size="99" baseType="lpstr">
      <vt:lpstr>Akzidenz Grotesk BE</vt:lpstr>
      <vt:lpstr>等线</vt:lpstr>
      <vt:lpstr>等线 Light</vt:lpstr>
      <vt:lpstr>黑体</vt:lpstr>
      <vt:lpstr>楷体</vt:lpstr>
      <vt:lpstr>宋体</vt:lpstr>
      <vt:lpstr>微软雅黑</vt:lpstr>
      <vt:lpstr>Arial</vt:lpstr>
      <vt:lpstr>Calibri</vt:lpstr>
      <vt:lpstr>Constantia</vt:lpstr>
      <vt:lpstr>Tahoma</vt:lpstr>
      <vt:lpstr>Times New Roman</vt:lpstr>
      <vt:lpstr>Wingdings</vt:lpstr>
      <vt:lpstr>Wingdings 2</vt:lpstr>
      <vt:lpstr>Office 主题​​</vt:lpstr>
      <vt:lpstr>CS ChemDraw Drawing</vt:lpstr>
      <vt:lpstr>ACD/3D</vt:lpstr>
      <vt:lpstr>Document</vt:lpstr>
      <vt:lpstr>Chem3D</vt:lpstr>
      <vt:lpstr>PowerPoint 演示文稿</vt:lpstr>
      <vt:lpstr>Content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乙烷的构象</vt:lpstr>
      <vt:lpstr>PowerPoint 演示文稿</vt:lpstr>
      <vt:lpstr>PowerPoint 演示文稿</vt:lpstr>
      <vt:lpstr>正丁烷的构象</vt:lpstr>
      <vt:lpstr>PowerPoint 演示文稿</vt:lpstr>
      <vt:lpstr>乙烷衍生物的构象分布：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甲烷氯代反应的产物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4、 烷烃的硝化和磺化</vt:lpstr>
      <vt:lpstr>PowerPoint 演示文稿</vt:lpstr>
      <vt:lpstr>PowerPoint 演示文稿</vt:lpstr>
      <vt:lpstr>PowerPoint 演示文稿</vt:lpstr>
      <vt:lpstr>顺反异构：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其它环的构象</vt:lpstr>
      <vt:lpstr>PowerPoint 演示文稿</vt:lpstr>
      <vt:lpstr>十氢萘的构象</vt:lpstr>
      <vt:lpstr>PowerPoint 演示文稿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rui yuan</dc:creator>
  <cp:lastModifiedBy>du pengli</cp:lastModifiedBy>
  <cp:revision>1045</cp:revision>
  <cp:lastPrinted>2020-01-02T04:53:29Z</cp:lastPrinted>
  <dcterms:created xsi:type="dcterms:W3CDTF">1601-01-01T00:00:00Z</dcterms:created>
  <dcterms:modified xsi:type="dcterms:W3CDTF">2023-06-14T10:38:55Z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r8>1</vt:r8>
  </property>
  <property fmtid="{D5CDD505-2E9C-101B-9397-08002B2CF9AE}" pid="3" name="KSOProductBuildVer">
    <vt:lpwstr>2052-6.6.0.2699</vt:lpwstr>
  </property>
</Properties>
</file>